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2.xml" ContentType="application/vnd.openxmlformats-officedocument.presentationml.notesSlide+xml"/>
  <Override PartName="/ppt/tags/tag15.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6.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comment1.xml" ContentType="application/vnd.openxmlformats-officedocument.presentationml.comments+xml"/>
  <Override PartName="/ppt/tags/tag17.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18.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97" r:id="rId1"/>
  </p:sldMasterIdLst>
  <p:notesMasterIdLst>
    <p:notesMasterId r:id="rId24"/>
  </p:notesMasterIdLst>
  <p:handoutMasterIdLst>
    <p:handoutMasterId r:id="rId25"/>
  </p:handoutMasterIdLst>
  <p:sldIdLst>
    <p:sldId id="4249" r:id="rId2"/>
    <p:sldId id="4243" r:id="rId3"/>
    <p:sldId id="4255" r:id="rId4"/>
    <p:sldId id="4256" r:id="rId5"/>
    <p:sldId id="4257" r:id="rId6"/>
    <p:sldId id="4258" r:id="rId7"/>
    <p:sldId id="4259" r:id="rId8"/>
    <p:sldId id="4260" r:id="rId9"/>
    <p:sldId id="4261" r:id="rId10"/>
    <p:sldId id="4245" r:id="rId11"/>
    <p:sldId id="4228" r:id="rId12"/>
    <p:sldId id="4252" r:id="rId13"/>
    <p:sldId id="4238" r:id="rId14"/>
    <p:sldId id="4253" r:id="rId15"/>
    <p:sldId id="4254" r:id="rId16"/>
    <p:sldId id="4262" r:id="rId17"/>
    <p:sldId id="4227" r:id="rId18"/>
    <p:sldId id="4265" r:id="rId19"/>
    <p:sldId id="4229" r:id="rId20"/>
    <p:sldId id="4263" r:id="rId21"/>
    <p:sldId id="4160" r:id="rId22"/>
    <p:sldId id="4251" r:id="rId23"/>
  </p:sldIdLst>
  <p:sldSz cx="12858750" cy="7232650"/>
  <p:notesSz cx="6858000" cy="9144000"/>
  <p:custDataLst>
    <p:tags r:id="rId26"/>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28" userDrawn="1">
          <p15:clr>
            <a:srgbClr val="A4A3A4"/>
          </p15:clr>
        </p15:guide>
        <p15:guide id="2" pos="4050" userDrawn="1">
          <p15:clr>
            <a:srgbClr val="A4A3A4"/>
          </p15:clr>
        </p15:guide>
        <p15:guide id="3" pos="557" userDrawn="1">
          <p15:clr>
            <a:srgbClr val="A4A3A4"/>
          </p15:clr>
        </p15:guide>
        <p15:guide id="5" orient="horz" pos="4183" userDrawn="1">
          <p15:clr>
            <a:srgbClr val="A4A3A4"/>
          </p15:clr>
        </p15:guide>
        <p15:guide id="6" pos="7497" userDrawn="1">
          <p15:clr>
            <a:srgbClr val="A4A3A4"/>
          </p15:clr>
        </p15:guide>
        <p15:guide id="7" pos="690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2744"/>
    <a:srgbClr val="29ABE2"/>
    <a:srgbClr val="4BC1DD"/>
    <a:srgbClr val="FFC000"/>
    <a:srgbClr val="5CBA46"/>
    <a:srgbClr val="00939F"/>
    <a:srgbClr val="DC5B3E"/>
    <a:srgbClr val="4B5C6E"/>
    <a:srgbClr val="005490"/>
    <a:srgbClr val="57CE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63" autoAdjust="0"/>
    <p:restoredTop sz="95274" autoAdjust="0"/>
  </p:normalViewPr>
  <p:slideViewPr>
    <p:cSldViewPr>
      <p:cViewPr varScale="1">
        <p:scale>
          <a:sx n="97" d="100"/>
          <a:sy n="97" d="100"/>
        </p:scale>
        <p:origin x="96" y="618"/>
      </p:cViewPr>
      <p:guideLst>
        <p:guide orient="horz" pos="328"/>
        <p:guide pos="4050"/>
        <p:guide pos="557"/>
        <p:guide orient="horz" pos="4183"/>
        <p:guide pos="7497"/>
        <p:guide pos="6908"/>
      </p:guideLst>
    </p:cSldViewPr>
  </p:slideViewPr>
  <p:outlineViewPr>
    <p:cViewPr>
      <p:scale>
        <a:sx n="100" d="100"/>
        <a:sy n="100" d="100"/>
      </p:scale>
      <p:origin x="0" y="-10374"/>
    </p:cViewPr>
  </p:outlineViewPr>
  <p:notesTextViewPr>
    <p:cViewPr>
      <p:scale>
        <a:sx n="1" d="1"/>
        <a:sy n="1" d="1"/>
      </p:scale>
      <p:origin x="0" y="0"/>
    </p:cViewPr>
  </p:notesTextViewPr>
  <p:sorterViewPr>
    <p:cViewPr varScale="1">
      <p:scale>
        <a:sx n="1" d="1"/>
        <a:sy n="1" d="1"/>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endParaRPr lang="zh-CN"/>
          </a:p>
        </c:rich>
      </c:tx>
      <c:layout>
        <c:manualLayout>
          <c:xMode val="edge"/>
          <c:yMode val="edge"/>
          <c:x val="0.49493702822030966"/>
          <c:y val="1.9316771450080369E-2"/>
        </c:manualLayout>
      </c:layout>
      <c:overlay val="0"/>
      <c:spPr>
        <a:noFill/>
        <a:ln w="25416">
          <a:noFill/>
        </a:ln>
      </c:spPr>
    </c:title>
    <c:autoTitleDeleted val="0"/>
    <c:plotArea>
      <c:layout>
        <c:manualLayout>
          <c:layoutTarget val="inner"/>
          <c:xMode val="edge"/>
          <c:yMode val="edge"/>
          <c:x val="7.4683544303797506E-2"/>
          <c:y val="1.4858841010401203E-3"/>
          <c:w val="0.85189873417721507"/>
          <c:h val="1"/>
        </c:manualLayout>
      </c:layout>
      <c:pieChart>
        <c:varyColors val="0"/>
        <c:dLbls>
          <c:showLegendKey val="0"/>
          <c:showVal val="0"/>
          <c:showCatName val="0"/>
          <c:showSerName val="0"/>
          <c:showPercent val="0"/>
          <c:showBubbleSize val="0"/>
          <c:showLeaderLines val="0"/>
        </c:dLbls>
        <c:firstSliceAng val="0"/>
      </c:pieChart>
      <c:spPr>
        <a:noFill/>
        <a:ln w="25416">
          <a:noFill/>
        </a:ln>
      </c:spPr>
    </c:plotArea>
    <c:plotVisOnly val="1"/>
    <c:dispBlanksAs val="zero"/>
    <c:showDLblsOverMax val="0"/>
  </c:chart>
  <c:spPr>
    <a:noFill/>
    <a:ln>
      <a:noFill/>
    </a:ln>
  </c:spPr>
  <c:txPr>
    <a:bodyPr/>
    <a:lstStyle/>
    <a:p>
      <a:pPr>
        <a:defRPr sz="3002" b="0" i="0" u="none" strike="noStrike" baseline="0">
          <a:solidFill>
            <a:srgbClr val="000000"/>
          </a:solidFill>
          <a:latin typeface="Arial" panose="020B0604020202020204" pitchFamily="34" charset="0"/>
          <a:ea typeface="微软雅黑" panose="020B0503020204020204" pitchFamily="34" charset="-122"/>
          <a:cs typeface="Gill Sans"/>
          <a:sym typeface="Arial" panose="020B0604020202020204" pitchFamily="34" charset="0"/>
        </a:defRPr>
      </a:pPr>
      <a:endParaRPr lang="zh-CN"/>
    </a:p>
  </c:txPr>
  <c:externalData r:id="rId1">
    <c:autoUpdate val="0"/>
  </c:externalData>
</c:chartSpace>
</file>

<file path=ppt/comments/comment1.xml><?xml version="1.0" encoding="utf-8"?>
<p:cmLst xmlns:a="http://schemas.openxmlformats.org/drawingml/2006/main" xmlns:r="http://schemas.openxmlformats.org/officeDocument/2006/relationships" xmlns:p="http://schemas.openxmlformats.org/presentationml/2006/main">
  <p:cm authorId="2" dt="2021-06-03T17:59:55.953" idx="1">
    <p:pos x="10" y="10"/>
    <p:text/>
    <p:extLst>
      <p:ext uri="{C676402C-5697-4E1C-873F-D02D1690AC5C}">
        <p15:threadingInfo xmlns:p15="http://schemas.microsoft.com/office/powerpoint/2012/main" timeZoneBias="-4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2021/6/3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986660076"/>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2021/6/3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19387061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10</a:t>
            </a:fld>
            <a:endParaRPr lang="zh-CN" altLang="en-US"/>
          </a:p>
        </p:txBody>
      </p:sp>
    </p:spTree>
    <p:extLst>
      <p:ext uri="{BB962C8B-B14F-4D97-AF65-F5344CB8AC3E}">
        <p14:creationId xmlns:p14="http://schemas.microsoft.com/office/powerpoint/2010/main" val="40899493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A8AECE9-5176-4E57-B4C4-570EB4C2C336}" type="slidenum">
              <a:rPr lang="zh-CN" altLang="en-US" smtClean="0"/>
              <a:t>11</a:t>
            </a:fld>
            <a:endParaRPr lang="zh-CN" altLang="en-US"/>
          </a:p>
        </p:txBody>
      </p:sp>
    </p:spTree>
    <p:extLst>
      <p:ext uri="{BB962C8B-B14F-4D97-AF65-F5344CB8AC3E}">
        <p14:creationId xmlns:p14="http://schemas.microsoft.com/office/powerpoint/2010/main" val="38246621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12</a:t>
            </a:fld>
            <a:endParaRPr lang="zh-CN" altLang="en-US"/>
          </a:p>
        </p:txBody>
      </p:sp>
    </p:spTree>
    <p:extLst>
      <p:ext uri="{BB962C8B-B14F-4D97-AF65-F5344CB8AC3E}">
        <p14:creationId xmlns:p14="http://schemas.microsoft.com/office/powerpoint/2010/main" val="32826643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13</a:t>
            </a:fld>
            <a:endParaRPr lang="zh-CN" altLang="en-US"/>
          </a:p>
        </p:txBody>
      </p:sp>
    </p:spTree>
    <p:extLst>
      <p:ext uri="{BB962C8B-B14F-4D97-AF65-F5344CB8AC3E}">
        <p14:creationId xmlns:p14="http://schemas.microsoft.com/office/powerpoint/2010/main" val="2328904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pPr/>
              <a:t>14</a:t>
            </a:fld>
            <a:endParaRPr lang="en-US"/>
          </a:p>
        </p:txBody>
      </p:sp>
    </p:spTree>
    <p:extLst>
      <p:ext uri="{BB962C8B-B14F-4D97-AF65-F5344CB8AC3E}">
        <p14:creationId xmlns:p14="http://schemas.microsoft.com/office/powerpoint/2010/main" val="15881247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pPr/>
              <a:t>15</a:t>
            </a:fld>
            <a:endParaRPr lang="en-US"/>
          </a:p>
        </p:txBody>
      </p:sp>
    </p:spTree>
    <p:extLst>
      <p:ext uri="{BB962C8B-B14F-4D97-AF65-F5344CB8AC3E}">
        <p14:creationId xmlns:p14="http://schemas.microsoft.com/office/powerpoint/2010/main" val="1703025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16</a:t>
            </a:fld>
            <a:endParaRPr lang="zh-CN" altLang="en-US"/>
          </a:p>
        </p:txBody>
      </p:sp>
    </p:spTree>
    <p:extLst>
      <p:ext uri="{BB962C8B-B14F-4D97-AF65-F5344CB8AC3E}">
        <p14:creationId xmlns:p14="http://schemas.microsoft.com/office/powerpoint/2010/main" val="42296491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17</a:t>
            </a:fld>
            <a:endParaRPr lang="zh-CN" altLang="en-US"/>
          </a:p>
        </p:txBody>
      </p:sp>
    </p:spTree>
    <p:extLst>
      <p:ext uri="{BB962C8B-B14F-4D97-AF65-F5344CB8AC3E}">
        <p14:creationId xmlns:p14="http://schemas.microsoft.com/office/powerpoint/2010/main" val="36740915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18</a:t>
            </a:fld>
            <a:endParaRPr lang="zh-CN" altLang="en-US"/>
          </a:p>
        </p:txBody>
      </p:sp>
    </p:spTree>
    <p:extLst>
      <p:ext uri="{BB962C8B-B14F-4D97-AF65-F5344CB8AC3E}">
        <p14:creationId xmlns:p14="http://schemas.microsoft.com/office/powerpoint/2010/main" val="29563672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pPr/>
              <a:t>19</a:t>
            </a:fld>
            <a:endParaRPr lang="en-US"/>
          </a:p>
        </p:txBody>
      </p:sp>
    </p:spTree>
    <p:extLst>
      <p:ext uri="{BB962C8B-B14F-4D97-AF65-F5344CB8AC3E}">
        <p14:creationId xmlns:p14="http://schemas.microsoft.com/office/powerpoint/2010/main" val="17244477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a:t>
            </a:fld>
            <a:endParaRPr lang="zh-CN" altLang="en-US"/>
          </a:p>
        </p:txBody>
      </p:sp>
    </p:spTree>
    <p:extLst>
      <p:ext uri="{BB962C8B-B14F-4D97-AF65-F5344CB8AC3E}">
        <p14:creationId xmlns:p14="http://schemas.microsoft.com/office/powerpoint/2010/main" val="24990435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pPr/>
              <a:t>20</a:t>
            </a:fld>
            <a:endParaRPr lang="en-US"/>
          </a:p>
        </p:txBody>
      </p:sp>
    </p:spTree>
    <p:extLst>
      <p:ext uri="{BB962C8B-B14F-4D97-AF65-F5344CB8AC3E}">
        <p14:creationId xmlns:p14="http://schemas.microsoft.com/office/powerpoint/2010/main" val="23860528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21</a:t>
            </a:fld>
            <a:endParaRPr lang="zh-CN" altLang="en-US"/>
          </a:p>
        </p:txBody>
      </p:sp>
    </p:spTree>
    <p:extLst>
      <p:ext uri="{BB962C8B-B14F-4D97-AF65-F5344CB8AC3E}">
        <p14:creationId xmlns:p14="http://schemas.microsoft.com/office/powerpoint/2010/main" val="32153996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22</a:t>
            </a:fld>
            <a:endParaRPr lang="zh-CN" altLang="en-US"/>
          </a:p>
        </p:txBody>
      </p:sp>
    </p:spTree>
    <p:extLst>
      <p:ext uri="{BB962C8B-B14F-4D97-AF65-F5344CB8AC3E}">
        <p14:creationId xmlns:p14="http://schemas.microsoft.com/office/powerpoint/2010/main" val="26891363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32463979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a:t>
            </a:fld>
            <a:endParaRPr lang="zh-CN" altLang="en-US"/>
          </a:p>
        </p:txBody>
      </p:sp>
    </p:spTree>
    <p:extLst>
      <p:ext uri="{BB962C8B-B14F-4D97-AF65-F5344CB8AC3E}">
        <p14:creationId xmlns:p14="http://schemas.microsoft.com/office/powerpoint/2010/main" val="2100031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5</a:t>
            </a:fld>
            <a:endParaRPr lang="zh-CN" altLang="en-US"/>
          </a:p>
        </p:txBody>
      </p:sp>
    </p:spTree>
    <p:extLst>
      <p:ext uri="{BB962C8B-B14F-4D97-AF65-F5344CB8AC3E}">
        <p14:creationId xmlns:p14="http://schemas.microsoft.com/office/powerpoint/2010/main" val="2225733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6</a:t>
            </a:fld>
            <a:endParaRPr lang="zh-CN" altLang="en-US"/>
          </a:p>
        </p:txBody>
      </p:sp>
    </p:spTree>
    <p:extLst>
      <p:ext uri="{BB962C8B-B14F-4D97-AF65-F5344CB8AC3E}">
        <p14:creationId xmlns:p14="http://schemas.microsoft.com/office/powerpoint/2010/main" val="897748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06BE02D-20C0-F840-AFAC-BEA99C74FDC2}" type="slidenum">
              <a:rPr lang="en-US" smtClean="0"/>
              <a:pPr/>
              <a:t>7</a:t>
            </a:fld>
            <a:endParaRPr lang="en-US" dirty="0"/>
          </a:p>
        </p:txBody>
      </p:sp>
    </p:spTree>
    <p:extLst>
      <p:ext uri="{BB962C8B-B14F-4D97-AF65-F5344CB8AC3E}">
        <p14:creationId xmlns:p14="http://schemas.microsoft.com/office/powerpoint/2010/main" val="39549018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8</a:t>
            </a:fld>
            <a:endParaRPr lang="zh-CN" altLang="en-US"/>
          </a:p>
        </p:txBody>
      </p:sp>
    </p:spTree>
    <p:extLst>
      <p:ext uri="{BB962C8B-B14F-4D97-AF65-F5344CB8AC3E}">
        <p14:creationId xmlns:p14="http://schemas.microsoft.com/office/powerpoint/2010/main" val="836089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SDN</a:t>
            </a:r>
            <a:r>
              <a:rPr lang="zh-CN" altLang="en-US" dirty="0"/>
              <a:t>控制与转发分离的特点，使得设备的硬件通用化、简单化，设备的硬件成本可大幅降低，可促进</a:t>
            </a:r>
            <a:r>
              <a:rPr lang="en-US" altLang="zh-CN" dirty="0"/>
              <a:t>SDN</a:t>
            </a:r>
            <a:r>
              <a:rPr lang="zh-CN" altLang="en-US" dirty="0"/>
              <a:t>的应用</a:t>
            </a:r>
            <a:r>
              <a:rPr lang="en-US" altLang="zh-CN" dirty="0"/>
              <a:t>;</a:t>
            </a:r>
            <a:r>
              <a:rPr lang="zh-CN" altLang="en-US" dirty="0"/>
              <a:t>但由于设备硬件的变化，转发流表的变化也存在</a:t>
            </a:r>
            <a:r>
              <a:rPr lang="en-US" altLang="zh-CN" dirty="0"/>
              <a:t>SDN</a:t>
            </a:r>
            <a:r>
              <a:rPr lang="zh-CN" altLang="en-US" dirty="0"/>
              <a:t>设备与现有网络设备的兼容问题，在一定时期内可能限制</a:t>
            </a:r>
            <a:r>
              <a:rPr lang="en-US" altLang="zh-CN" dirty="0"/>
              <a:t>SDN</a:t>
            </a:r>
            <a:r>
              <a:rPr lang="zh-CN" altLang="en-US" dirty="0"/>
              <a:t>在大规模网络中的应用。　　</a:t>
            </a:r>
            <a:endParaRPr lang="en-US" altLang="zh-CN" dirty="0"/>
          </a:p>
          <a:p>
            <a:r>
              <a:rPr lang="en-US" altLang="zh-CN" dirty="0"/>
              <a:t>SDN</a:t>
            </a:r>
            <a:r>
              <a:rPr lang="zh-CN" altLang="en-US" dirty="0"/>
              <a:t>控制逻辑集中的特点，使得</a:t>
            </a:r>
            <a:r>
              <a:rPr lang="en-US" altLang="zh-CN" dirty="0"/>
              <a:t>SDN</a:t>
            </a:r>
            <a:r>
              <a:rPr lang="zh-CN" altLang="en-US" dirty="0"/>
              <a:t>控制器拥有网络全局拓扑和状态，可实施全局优化，提供网络端到端的部署、保障、检测等手段</a:t>
            </a:r>
            <a:r>
              <a:rPr lang="en-US" altLang="zh-CN" dirty="0"/>
              <a:t>;</a:t>
            </a:r>
            <a:r>
              <a:rPr lang="zh-CN" altLang="en-US" dirty="0"/>
              <a:t>同时，</a:t>
            </a:r>
            <a:r>
              <a:rPr lang="en-US" altLang="zh-CN" dirty="0"/>
              <a:t>SDN</a:t>
            </a:r>
            <a:r>
              <a:rPr lang="zh-CN" altLang="en-US" dirty="0"/>
              <a:t>控制器可集中控制不同层次的网络，实现网络的多层多域协同与优化，如：分组网络与光网络的联合调度。　　</a:t>
            </a:r>
            <a:endParaRPr lang="en-US" altLang="zh-CN" dirty="0"/>
          </a:p>
          <a:p>
            <a:r>
              <a:rPr lang="en-US" altLang="zh-CN" dirty="0"/>
              <a:t>SDN</a:t>
            </a:r>
            <a:r>
              <a:rPr lang="zh-CN" altLang="en-US" dirty="0"/>
              <a:t>网络能力开放化的特点，使得网络可编程，易快捷提供的应用服务，网络不再仅仅是基础设施，更是一种服务，</a:t>
            </a:r>
            <a:r>
              <a:rPr lang="en-US" altLang="zh-CN" dirty="0"/>
              <a:t>SDN</a:t>
            </a:r>
            <a:r>
              <a:rPr lang="zh-CN" altLang="en-US" dirty="0"/>
              <a:t>的应用范围得到了进一步的拓展。</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9</a:t>
            </a:fld>
            <a:endParaRPr lang="zh-CN" altLang="en-US"/>
          </a:p>
        </p:txBody>
      </p:sp>
    </p:spTree>
    <p:extLst>
      <p:ext uri="{BB962C8B-B14F-4D97-AF65-F5344CB8AC3E}">
        <p14:creationId xmlns:p14="http://schemas.microsoft.com/office/powerpoint/2010/main" val="4131874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t>2021/6/3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E01EE5D-26FB-46D5-A381-ECFB35BF1D34}" type="slidenum">
              <a:rPr lang="zh-CN" altLang="en-US" smtClean="0"/>
              <a:t>‹#›</a:t>
            </a:fld>
            <a:endParaRPr lang="zh-CN" altLang="en-US"/>
          </a:p>
        </p:txBody>
      </p:sp>
    </p:spTree>
    <p:extLst>
      <p:ext uri="{BB962C8B-B14F-4D97-AF65-F5344CB8AC3E}">
        <p14:creationId xmlns:p14="http://schemas.microsoft.com/office/powerpoint/2010/main" val="1933288649"/>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9354093"/>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t>2021/6/3</a:t>
            </a:fld>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t>‹#›</a:t>
            </a:fld>
            <a:endParaRPr lang="zh-CN" altLang="en-US"/>
          </a:p>
        </p:txBody>
      </p:sp>
    </p:spTree>
    <p:extLst>
      <p:ext uri="{BB962C8B-B14F-4D97-AF65-F5344CB8AC3E}">
        <p14:creationId xmlns:p14="http://schemas.microsoft.com/office/powerpoint/2010/main" val="3485056897"/>
      </p:ext>
    </p:extLst>
  </p:cSld>
  <p:clrMap bg1="lt1" tx1="dk1" bg2="lt2" tx2="dk2" accent1="accent1" accent2="accent2" accent3="accent3" accent4="accent4" accent5="accent5" accent6="accent6" hlink="hlink" folHlink="folHlink"/>
  <p:sldLayoutIdLst>
    <p:sldLayoutId id="2147483704" r:id="rId1"/>
    <p:sldLayoutId id="2147483706" r:id="rId2"/>
  </p:sldLayoutIdLst>
  <mc:AlternateContent xmlns:mc="http://schemas.openxmlformats.org/markup-compatibility/2006">
    <mc:Choice xmlns:p14="http://schemas.microsoft.com/office/powerpoint/2010/main" Requires="p14">
      <p:transition p14:dur="10" advTm="0"/>
    </mc:Choice>
    <mc:Fallback>
      <p:transition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hyperlink" Target="https://kns.cnki.net/KXReader/Detail?TIMESTAMP=637583380129121094&amp;DBCODE=CAPJ&amp;TABLEName=CAPJLAST&amp;FileName=HKGL20210521000&amp;RESULT=1&amp;SIGN=fNRxKqKRIq%2fkOMU6L8xspi0l1i8%3d" TargetMode="Externa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notesSlide" Target="../notesSlides/notesSlide2.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kns.cnki.net/KXReader/Detail?TIMESTAMP=637583390714277344&amp;DBCODE=CAPJ&amp;TABLEName=CAPJLAST&amp;FileName=XTYD20210518000&amp;RESULT=1&amp;SIGN=Yo81%2fo%2buyhRxsjOLrHLRLRyhgig%3d"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17575"/>
            <a:ext cx="12858750" cy="4052872"/>
          </a:xfrm>
          <a:prstGeom prst="rect">
            <a:avLst/>
          </a:prstGeom>
        </p:spPr>
      </p:pic>
      <p:sp>
        <p:nvSpPr>
          <p:cNvPr id="2" name="矩形 1"/>
          <p:cNvSpPr/>
          <p:nvPr/>
        </p:nvSpPr>
        <p:spPr>
          <a:xfrm>
            <a:off x="0" y="4048373"/>
            <a:ext cx="12858750" cy="3184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9" name="组合 8"/>
          <p:cNvGrpSpPr/>
          <p:nvPr/>
        </p:nvGrpSpPr>
        <p:grpSpPr>
          <a:xfrm>
            <a:off x="72008" y="69859"/>
            <a:ext cx="1172791" cy="1170202"/>
            <a:chOff x="2423438" y="1854200"/>
            <a:chExt cx="1438276" cy="1435100"/>
          </a:xfrm>
        </p:grpSpPr>
        <p:sp>
          <p:nvSpPr>
            <p:cNvPr id="6" name="Oval 5"/>
            <p:cNvSpPr>
              <a:spLocks noChangeArrowheads="1"/>
            </p:cNvSpPr>
            <p:nvPr/>
          </p:nvSpPr>
          <p:spPr bwMode="auto">
            <a:xfrm>
              <a:off x="2423438" y="1854200"/>
              <a:ext cx="1438275" cy="1435100"/>
            </a:xfrm>
            <a:prstGeom prst="ellipse">
              <a:avLst/>
            </a:pr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 name="Freeform 6"/>
            <p:cNvSpPr>
              <a:spLocks/>
            </p:cNvSpPr>
            <p:nvPr/>
          </p:nvSpPr>
          <p:spPr bwMode="auto">
            <a:xfrm>
              <a:off x="2552026" y="2409825"/>
              <a:ext cx="1309688" cy="879475"/>
            </a:xfrm>
            <a:custGeom>
              <a:avLst/>
              <a:gdLst>
                <a:gd name="T0" fmla="*/ 346 w 346"/>
                <a:gd name="T1" fmla="*/ 43 h 233"/>
                <a:gd name="T2" fmla="*/ 156 w 346"/>
                <a:gd name="T3" fmla="*/ 233 h 233"/>
                <a:gd name="T4" fmla="*/ 128 w 346"/>
                <a:gd name="T5" fmla="*/ 231 h 233"/>
                <a:gd name="T6" fmla="*/ 24 w 346"/>
                <a:gd name="T7" fmla="*/ 127 h 233"/>
                <a:gd name="T8" fmla="*/ 22 w 346"/>
                <a:gd name="T9" fmla="*/ 118 h 233"/>
                <a:gd name="T10" fmla="*/ 32 w 346"/>
                <a:gd name="T11" fmla="*/ 86 h 233"/>
                <a:gd name="T12" fmla="*/ 22 w 346"/>
                <a:gd name="T13" fmla="*/ 76 h 233"/>
                <a:gd name="T14" fmla="*/ 32 w 346"/>
                <a:gd name="T15" fmla="*/ 72 h 233"/>
                <a:gd name="T16" fmla="*/ 33 w 346"/>
                <a:gd name="T17" fmla="*/ 39 h 233"/>
                <a:gd name="T18" fmla="*/ 0 w 346"/>
                <a:gd name="T19" fmla="*/ 7 h 233"/>
                <a:gd name="T20" fmla="*/ 312 w 346"/>
                <a:gd name="T21" fmla="*/ 0 h 233"/>
                <a:gd name="T22" fmla="*/ 346 w 346"/>
                <a:gd name="T23" fmla="*/ 34 h 233"/>
                <a:gd name="T24" fmla="*/ 346 w 346"/>
                <a:gd name="T25" fmla="*/ 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6" h="233">
                  <a:moveTo>
                    <a:pt x="346" y="43"/>
                  </a:moveTo>
                  <a:cubicBezTo>
                    <a:pt x="346" y="148"/>
                    <a:pt x="261" y="233"/>
                    <a:pt x="156" y="233"/>
                  </a:cubicBezTo>
                  <a:cubicBezTo>
                    <a:pt x="146" y="233"/>
                    <a:pt x="137" y="233"/>
                    <a:pt x="128" y="231"/>
                  </a:cubicBezTo>
                  <a:cubicBezTo>
                    <a:pt x="24" y="127"/>
                    <a:pt x="24" y="127"/>
                    <a:pt x="24" y="127"/>
                  </a:cubicBezTo>
                  <a:cubicBezTo>
                    <a:pt x="22" y="118"/>
                    <a:pt x="22" y="118"/>
                    <a:pt x="22" y="118"/>
                  </a:cubicBezTo>
                  <a:cubicBezTo>
                    <a:pt x="32" y="86"/>
                    <a:pt x="32" y="86"/>
                    <a:pt x="32" y="86"/>
                  </a:cubicBezTo>
                  <a:cubicBezTo>
                    <a:pt x="22" y="76"/>
                    <a:pt x="22" y="76"/>
                    <a:pt x="22" y="76"/>
                  </a:cubicBezTo>
                  <a:cubicBezTo>
                    <a:pt x="32" y="72"/>
                    <a:pt x="32" y="72"/>
                    <a:pt x="32" y="72"/>
                  </a:cubicBezTo>
                  <a:cubicBezTo>
                    <a:pt x="33" y="39"/>
                    <a:pt x="33" y="39"/>
                    <a:pt x="33" y="39"/>
                  </a:cubicBezTo>
                  <a:cubicBezTo>
                    <a:pt x="0" y="7"/>
                    <a:pt x="0" y="7"/>
                    <a:pt x="0" y="7"/>
                  </a:cubicBezTo>
                  <a:cubicBezTo>
                    <a:pt x="312" y="0"/>
                    <a:pt x="312" y="0"/>
                    <a:pt x="312" y="0"/>
                  </a:cubicBezTo>
                  <a:cubicBezTo>
                    <a:pt x="346" y="34"/>
                    <a:pt x="346" y="34"/>
                    <a:pt x="346" y="34"/>
                  </a:cubicBezTo>
                  <a:cubicBezTo>
                    <a:pt x="346" y="37"/>
                    <a:pt x="346" y="40"/>
                    <a:pt x="346" y="43"/>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grpSp>
      <p:sp>
        <p:nvSpPr>
          <p:cNvPr id="10" name="矩形 259"/>
          <p:cNvSpPr>
            <a:spLocks noChangeArrowheads="1"/>
          </p:cNvSpPr>
          <p:nvPr/>
        </p:nvSpPr>
        <p:spPr bwMode="auto">
          <a:xfrm>
            <a:off x="3714750" y="6212287"/>
            <a:ext cx="5429250" cy="24622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1600" dirty="0">
                <a:solidFill>
                  <a:schemeClr val="bg1"/>
                </a:solidFill>
                <a:cs typeface="Arial" panose="020B0604020202020204" pitchFamily="34" charset="0"/>
              </a:rPr>
              <a:t>汇报</a:t>
            </a:r>
            <a:r>
              <a:rPr lang="zh-CN" altLang="en-US" sz="1600">
                <a:solidFill>
                  <a:schemeClr val="bg1"/>
                </a:solidFill>
                <a:cs typeface="Arial" panose="020B0604020202020204" pitchFamily="34" charset="0"/>
              </a:rPr>
              <a:t>人：李志毅、于轩昂、陈硕、杜政龙</a:t>
            </a:r>
            <a:endParaRPr lang="zh-CN" altLang="en-US" sz="1600" dirty="0">
              <a:solidFill>
                <a:schemeClr val="bg1"/>
              </a:solidFill>
              <a:cs typeface="Arial" panose="020B0604020202020204" pitchFamily="34" charset="0"/>
            </a:endParaRPr>
          </a:p>
        </p:txBody>
      </p:sp>
      <p:sp>
        <p:nvSpPr>
          <p:cNvPr id="11" name="矩形 259"/>
          <p:cNvSpPr>
            <a:spLocks noChangeArrowheads="1"/>
          </p:cNvSpPr>
          <p:nvPr/>
        </p:nvSpPr>
        <p:spPr bwMode="auto">
          <a:xfrm>
            <a:off x="2364921" y="5061534"/>
            <a:ext cx="8128908" cy="9233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6000" b="1" cap="all">
                <a:solidFill>
                  <a:schemeClr val="bg1"/>
                </a:solidFill>
                <a:latin typeface="Arial" panose="020B0604020202020204" pitchFamily="34" charset="0"/>
                <a:cs typeface="Arial" panose="020B0604020202020204" pitchFamily="34" charset="0"/>
              </a:rPr>
              <a:t>软件定义网络技术</a:t>
            </a:r>
            <a:endParaRPr lang="zh-CN" altLang="en-US" sz="6000" cap="all" dirty="0">
              <a:solidFill>
                <a:schemeClr val="bg1"/>
              </a:solidFill>
              <a:latin typeface="Arial" panose="020B0604020202020204" pitchFamily="34" charset="0"/>
              <a:cs typeface="Arial" panose="020B0604020202020204" pitchFamily="34" charset="0"/>
            </a:endParaRPr>
          </a:p>
        </p:txBody>
      </p:sp>
      <p:sp>
        <p:nvSpPr>
          <p:cNvPr id="12" name="矩形 259"/>
          <p:cNvSpPr>
            <a:spLocks noChangeArrowheads="1"/>
          </p:cNvSpPr>
          <p:nvPr/>
        </p:nvSpPr>
        <p:spPr bwMode="auto">
          <a:xfrm>
            <a:off x="3714750" y="4432905"/>
            <a:ext cx="5429250" cy="3077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2000">
                <a:solidFill>
                  <a:schemeClr val="bg1"/>
                </a:solidFill>
                <a:cs typeface="Arial" panose="020B0604020202020204" pitchFamily="34" charset="0"/>
              </a:rPr>
              <a:t>Software Defiend Networkking</a:t>
            </a:r>
            <a:endParaRPr lang="en-US" altLang="zh-CN" sz="2000" dirty="0">
              <a:solidFill>
                <a:schemeClr val="bg1"/>
              </a:solidFill>
              <a:cs typeface="Arial" panose="020B0604020202020204" pitchFamily="34" charset="0"/>
            </a:endParaRPr>
          </a:p>
        </p:txBody>
      </p:sp>
      <p:pic>
        <p:nvPicPr>
          <p:cNvPr id="3" name="Could This Be Lov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124575" y="-1568251"/>
            <a:ext cx="609600" cy="609600"/>
          </a:xfrm>
          <a:prstGeom prst="rect">
            <a:avLst/>
          </a:prstGeom>
        </p:spPr>
      </p:pic>
      <p:pic>
        <p:nvPicPr>
          <p:cNvPr id="4" name="图片 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3824" y="110381"/>
            <a:ext cx="1089157" cy="1089157"/>
          </a:xfrm>
          <a:prstGeom prst="rect">
            <a:avLst/>
          </a:prstGeom>
        </p:spPr>
      </p:pic>
    </p:spTree>
    <p:extLst>
      <p:ext uri="{BB962C8B-B14F-4D97-AF65-F5344CB8AC3E}">
        <p14:creationId xmlns:p14="http://schemas.microsoft.com/office/powerpoint/2010/main" val="1757008465"/>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audio>
              <p:cMediaNode vol="80000" numSld="999" showWhenStopped="0">
                <p:cTn id="2" repeatCount="indefinite" fill="remove"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4238836" y="3493251"/>
            <a:ext cx="4381081" cy="96997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72720" tIns="36359" rIns="72720" bIns="36359"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65" y="2214894"/>
            <a:ext cx="1020423" cy="10204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5161472" y="3624164"/>
            <a:ext cx="2535812" cy="708143"/>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altLang="zh-CN" sz="3201">
                <a:solidFill>
                  <a:schemeClr val="bg1"/>
                </a:solidFill>
                <a:latin typeface="Arial" panose="020B0604020202020204" pitchFamily="34" charset="0"/>
                <a:ea typeface="微软雅黑" panose="020B0503020204020204" pitchFamily="34" charset="-122"/>
                <a:sym typeface="Arial" panose="020B0604020202020204" pitchFamily="34" charset="0"/>
              </a:rPr>
              <a:t>SDN</a:t>
            </a:r>
            <a:r>
              <a:rPr lang="zh-CN" altLang="en-US" sz="3201">
                <a:solidFill>
                  <a:schemeClr val="bg1"/>
                </a:solidFill>
                <a:latin typeface="Arial" panose="020B0604020202020204" pitchFamily="34" charset="0"/>
                <a:ea typeface="微软雅黑" panose="020B0503020204020204" pitchFamily="34" charset="-122"/>
                <a:sym typeface="Arial" panose="020B0604020202020204" pitchFamily="34" charset="0"/>
              </a:rPr>
              <a:t>体系结构</a:t>
            </a:r>
            <a:r>
              <a:rPr lang="en-US" altLang="zh-CN" sz="1401">
                <a:solidFill>
                  <a:schemeClr val="bg1"/>
                </a:solidFill>
                <a:latin typeface="Arial" panose="020B0604020202020204" pitchFamily="34" charset="0"/>
                <a:ea typeface="微软雅黑" panose="020B0503020204020204" pitchFamily="34" charset="-122"/>
                <a:sym typeface="Arial" panose="020B0604020202020204" pitchFamily="34" charset="0"/>
              </a:rPr>
              <a:t>Architecture of SDN</a:t>
            </a:r>
            <a:endParaRPr lang="zh-CN" altLang="en-US" sz="140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981379682"/>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3"/>
          <p:cNvSpPr>
            <a:spLocks noChangeArrowheads="1"/>
          </p:cNvSpPr>
          <p:nvPr/>
        </p:nvSpPr>
        <p:spPr bwMode="auto">
          <a:xfrm>
            <a:off x="867276" y="4847534"/>
            <a:ext cx="2753787" cy="1431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a:lnSpc>
                <a:spcPct val="150000"/>
              </a:lnSpc>
            </a:pPr>
            <a:r>
              <a:rPr lang="zh-CN" altLang="en-US" sz="1400" dirty="0">
                <a:solidFill>
                  <a:schemeClr val="bg1"/>
                </a:solidFill>
                <a:ea typeface="微软雅黑" panose="020B0503020204020204" pitchFamily="34" charset="-122"/>
                <a:sym typeface="Arial" panose="020B0604020202020204" pitchFamily="34" charset="0"/>
              </a:rPr>
              <a:t>点击请替换文字内容</a:t>
            </a:r>
          </a:p>
          <a:p>
            <a:pPr algn="just">
              <a:lnSpc>
                <a:spcPct val="150000"/>
              </a:lnSpc>
            </a:pPr>
            <a:r>
              <a:rPr lang="zh-CN" altLang="en-US" sz="800" dirty="0">
                <a:solidFill>
                  <a:schemeClr val="bg1"/>
                </a:solidFill>
                <a:ea typeface="微软雅黑" panose="020B0503020204020204" pitchFamily="34"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p>
        </p:txBody>
      </p:sp>
      <p:sp>
        <p:nvSpPr>
          <p:cNvPr id="22" name="矩形 32"/>
          <p:cNvSpPr/>
          <p:nvPr/>
        </p:nvSpPr>
        <p:spPr>
          <a:xfrm flipH="1">
            <a:off x="4415256" y="3040294"/>
            <a:ext cx="931359" cy="967360"/>
          </a:xfrm>
          <a:custGeom>
            <a:avLst/>
            <a:gdLst/>
            <a:ahLst/>
            <a:cxnLst/>
            <a:rect l="l" t="t" r="r" b="b"/>
            <a:pathLst>
              <a:path w="1862852" h="1934859">
                <a:moveTo>
                  <a:pt x="895422" y="0"/>
                </a:moveTo>
                <a:lnTo>
                  <a:pt x="1862852" y="967430"/>
                </a:lnTo>
                <a:lnTo>
                  <a:pt x="1830523" y="999758"/>
                </a:lnTo>
                <a:lnTo>
                  <a:pt x="1830523" y="999758"/>
                </a:lnTo>
                <a:lnTo>
                  <a:pt x="895421" y="1934859"/>
                </a:lnTo>
                <a:lnTo>
                  <a:pt x="863093" y="1902531"/>
                </a:lnTo>
                <a:lnTo>
                  <a:pt x="1770654" y="994970"/>
                </a:lnTo>
                <a:lnTo>
                  <a:pt x="0" y="994970"/>
                </a:lnTo>
                <a:lnTo>
                  <a:pt x="0" y="949251"/>
                </a:lnTo>
                <a:lnTo>
                  <a:pt x="1780016" y="949251"/>
                </a:lnTo>
                <a:lnTo>
                  <a:pt x="863094" y="3232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矩形 32"/>
          <p:cNvSpPr/>
          <p:nvPr/>
        </p:nvSpPr>
        <p:spPr>
          <a:xfrm rot="16200000">
            <a:off x="8553966" y="4064786"/>
            <a:ext cx="931359" cy="967360"/>
          </a:xfrm>
          <a:custGeom>
            <a:avLst/>
            <a:gdLst/>
            <a:ahLst/>
            <a:cxnLst/>
            <a:rect l="l" t="t" r="r" b="b"/>
            <a:pathLst>
              <a:path w="1862852" h="1934859">
                <a:moveTo>
                  <a:pt x="895422" y="0"/>
                </a:moveTo>
                <a:lnTo>
                  <a:pt x="1862852" y="967430"/>
                </a:lnTo>
                <a:lnTo>
                  <a:pt x="1830523" y="999758"/>
                </a:lnTo>
                <a:lnTo>
                  <a:pt x="1830523" y="999758"/>
                </a:lnTo>
                <a:lnTo>
                  <a:pt x="895421" y="1934859"/>
                </a:lnTo>
                <a:lnTo>
                  <a:pt x="863093" y="1902531"/>
                </a:lnTo>
                <a:lnTo>
                  <a:pt x="1770654" y="994970"/>
                </a:lnTo>
                <a:lnTo>
                  <a:pt x="0" y="994970"/>
                </a:lnTo>
                <a:lnTo>
                  <a:pt x="0" y="949251"/>
                </a:lnTo>
                <a:lnTo>
                  <a:pt x="1780016" y="949251"/>
                </a:lnTo>
                <a:lnTo>
                  <a:pt x="863094" y="3232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8"/>
          <p:cNvSpPr txBox="1"/>
          <p:nvPr/>
        </p:nvSpPr>
        <p:spPr>
          <a:xfrm>
            <a:off x="857250" y="159158"/>
            <a:ext cx="4708029" cy="615553"/>
          </a:xfrm>
          <a:prstGeom prst="rect">
            <a:avLst/>
          </a:prstGeom>
          <a:noFill/>
        </p:spPr>
        <p:txBody>
          <a:bodyPr wrap="square" lIns="0" tIns="0" rIns="0" bIns="0" rtlCol="0" anchor="ctr">
            <a:spAutoFit/>
          </a:bodyPr>
          <a:lstStyle/>
          <a:p>
            <a:r>
              <a:rPr lang="en-US" altLang="zh-CN" sz="40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40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的主流体系架构</a:t>
            </a:r>
            <a:endPar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7" name="图片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23478" y="245526"/>
            <a:ext cx="1770593" cy="468526"/>
          </a:xfrm>
          <a:prstGeom prst="rect">
            <a:avLst/>
          </a:prstGeom>
        </p:spPr>
      </p:pic>
      <p:grpSp>
        <p:nvGrpSpPr>
          <p:cNvPr id="11" name="组合 10">
            <a:extLst>
              <a:ext uri="{FF2B5EF4-FFF2-40B4-BE49-F238E27FC236}">
                <a16:creationId xmlns:a16="http://schemas.microsoft.com/office/drawing/2014/main" id="{CEC35C17-72CD-4043-8591-BA1173E68851}"/>
              </a:ext>
            </a:extLst>
          </p:cNvPr>
          <p:cNvGrpSpPr/>
          <p:nvPr/>
        </p:nvGrpSpPr>
        <p:grpSpPr>
          <a:xfrm>
            <a:off x="1322929" y="1379869"/>
            <a:ext cx="3547980" cy="1892983"/>
            <a:chOff x="867276" y="774711"/>
            <a:chExt cx="3547980" cy="1892983"/>
          </a:xfrm>
        </p:grpSpPr>
        <p:grpSp>
          <p:nvGrpSpPr>
            <p:cNvPr id="10" name="组合 9">
              <a:extLst>
                <a:ext uri="{FF2B5EF4-FFF2-40B4-BE49-F238E27FC236}">
                  <a16:creationId xmlns:a16="http://schemas.microsoft.com/office/drawing/2014/main" id="{40220F83-2B51-4F01-8386-4C075BB7323B}"/>
                </a:ext>
              </a:extLst>
            </p:cNvPr>
            <p:cNvGrpSpPr/>
            <p:nvPr/>
          </p:nvGrpSpPr>
          <p:grpSpPr>
            <a:xfrm>
              <a:off x="867276" y="774711"/>
              <a:ext cx="3547980" cy="1741294"/>
              <a:chOff x="867276" y="774711"/>
              <a:chExt cx="3547980" cy="1741294"/>
            </a:xfrm>
          </p:grpSpPr>
          <p:sp>
            <p:nvSpPr>
              <p:cNvPr id="8" name="矩形 7">
                <a:extLst>
                  <a:ext uri="{FF2B5EF4-FFF2-40B4-BE49-F238E27FC236}">
                    <a16:creationId xmlns:a16="http://schemas.microsoft.com/office/drawing/2014/main" id="{401D6F98-54A9-431B-A923-ED3309BEDDF2}"/>
                  </a:ext>
                </a:extLst>
              </p:cNvPr>
              <p:cNvSpPr/>
              <p:nvPr/>
            </p:nvSpPr>
            <p:spPr>
              <a:xfrm>
                <a:off x="867276" y="774711"/>
                <a:ext cx="3547980" cy="1741294"/>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zh-CN" altLang="en-US" sz="1600">
                    <a:latin typeface="微软雅黑" panose="020B0503020204020204" pitchFamily="34" charset="-122"/>
                    <a:ea typeface="微软雅黑" panose="020B0503020204020204" pitchFamily="34" charset="-122"/>
                  </a:rPr>
                  <a:t>特点：</a:t>
                </a:r>
                <a:r>
                  <a:rPr lang="en-US" altLang="zh-CN" sz="1600">
                    <a:latin typeface="微软雅黑" panose="020B0503020204020204" pitchFamily="34" charset="-122"/>
                    <a:ea typeface="微软雅黑" panose="020B0503020204020204" pitchFamily="34" charset="-122"/>
                  </a:rPr>
                  <a:t>1</a:t>
                </a:r>
                <a:r>
                  <a:rPr lang="zh-CN" altLang="en-US" sz="1600">
                    <a:latin typeface="微软雅黑" panose="020B0503020204020204" pitchFamily="34" charset="-122"/>
                    <a:ea typeface="微软雅黑" panose="020B0503020204020204" pitchFamily="34" charset="-122"/>
                  </a:rPr>
                  <a:t>、转发与控制分离</a:t>
                </a:r>
                <a:endParaRPr lang="en-US" altLang="zh-CN" sz="1600">
                  <a:latin typeface="微软雅黑" panose="020B0503020204020204" pitchFamily="34" charset="-122"/>
                  <a:ea typeface="微软雅黑" panose="020B0503020204020204" pitchFamily="34" charset="-122"/>
                </a:endParaRPr>
              </a:p>
              <a:p>
                <a:r>
                  <a:rPr lang="en-US" altLang="zh-CN" sz="1600">
                    <a:latin typeface="微软雅黑" panose="020B0503020204020204" pitchFamily="34" charset="-122"/>
                    <a:ea typeface="微软雅黑" panose="020B0503020204020204" pitchFamily="34" charset="-122"/>
                  </a:rPr>
                  <a:t>          2</a:t>
                </a:r>
                <a:r>
                  <a:rPr lang="zh-CN" altLang="en-US" sz="1600">
                    <a:latin typeface="微软雅黑" panose="020B0503020204020204" pitchFamily="34" charset="-122"/>
                    <a:ea typeface="微软雅黑" panose="020B0503020204020204" pitchFamily="34" charset="-122"/>
                  </a:rPr>
                  <a:t>、标准化转发面</a:t>
                </a:r>
                <a:endParaRPr lang="en-US" altLang="zh-CN" sz="160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4D726AF7-F770-46C7-AE1F-AFEABA7C6818}"/>
                  </a:ext>
                </a:extLst>
              </p:cNvPr>
              <p:cNvSpPr/>
              <p:nvPr/>
            </p:nvSpPr>
            <p:spPr>
              <a:xfrm>
                <a:off x="867276" y="774712"/>
                <a:ext cx="3547980" cy="46535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a:solidFill>
                      <a:schemeClr val="tx1"/>
                    </a:solidFill>
                    <a:latin typeface="微软雅黑" panose="020B0503020204020204" pitchFamily="34" charset="-122"/>
                    <a:ea typeface="微软雅黑" panose="020B0503020204020204" pitchFamily="34" charset="-122"/>
                  </a:rPr>
                  <a:t>ONF</a:t>
                </a:r>
                <a:r>
                  <a:rPr lang="zh-CN" altLang="en-US" sz="1600" b="1">
                    <a:solidFill>
                      <a:schemeClr val="tx1"/>
                    </a:solidFill>
                    <a:latin typeface="微软雅黑" panose="020B0503020204020204" pitchFamily="34" charset="-122"/>
                    <a:ea typeface="微软雅黑" panose="020B0503020204020204" pitchFamily="34" charset="-122"/>
                  </a:rPr>
                  <a:t>定义的基于</a:t>
                </a:r>
                <a:r>
                  <a:rPr lang="en-US" altLang="zh-CN" sz="1600" b="1">
                    <a:solidFill>
                      <a:schemeClr val="tx1"/>
                    </a:solidFill>
                    <a:latin typeface="微软雅黑" panose="020B0503020204020204" pitchFamily="34" charset="-122"/>
                    <a:ea typeface="微软雅黑" panose="020B0503020204020204" pitchFamily="34" charset="-122"/>
                  </a:rPr>
                  <a:t>OpenFlow</a:t>
                </a:r>
                <a:r>
                  <a:rPr lang="zh-CN" altLang="en-US" sz="1600" b="1">
                    <a:solidFill>
                      <a:schemeClr val="tx1"/>
                    </a:solidFill>
                    <a:latin typeface="微软雅黑" panose="020B0503020204020204" pitchFamily="34" charset="-122"/>
                    <a:ea typeface="微软雅黑" panose="020B0503020204020204" pitchFamily="34" charset="-122"/>
                  </a:rPr>
                  <a:t>的架构</a:t>
                </a:r>
              </a:p>
            </p:txBody>
          </p:sp>
        </p:grpSp>
        <p:sp>
          <p:nvSpPr>
            <p:cNvPr id="28" name="矩形 27">
              <a:extLst>
                <a:ext uri="{FF2B5EF4-FFF2-40B4-BE49-F238E27FC236}">
                  <a16:creationId xmlns:a16="http://schemas.microsoft.com/office/drawing/2014/main" id="{35694553-20CD-4D1D-9A60-BC41399BD9E6}"/>
                </a:ext>
              </a:extLst>
            </p:cNvPr>
            <p:cNvSpPr/>
            <p:nvPr/>
          </p:nvSpPr>
          <p:spPr>
            <a:xfrm>
              <a:off x="867276" y="2044581"/>
              <a:ext cx="3547980" cy="62311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solidFill>
                    <a:schemeClr val="tx1"/>
                  </a:solidFill>
                  <a:latin typeface="微软雅黑" panose="020B0503020204020204" pitchFamily="34" charset="-122"/>
                  <a:ea typeface="微软雅黑" panose="020B0503020204020204" pitchFamily="34" charset="-122"/>
                </a:rPr>
                <a:t>优点：易于流量调度</a:t>
              </a:r>
            </a:p>
          </p:txBody>
        </p:sp>
      </p:grpSp>
      <p:grpSp>
        <p:nvGrpSpPr>
          <p:cNvPr id="38" name="组合 37">
            <a:extLst>
              <a:ext uri="{FF2B5EF4-FFF2-40B4-BE49-F238E27FC236}">
                <a16:creationId xmlns:a16="http://schemas.microsoft.com/office/drawing/2014/main" id="{A5BA923A-FE79-4E75-800D-76C384663615}"/>
              </a:ext>
            </a:extLst>
          </p:cNvPr>
          <p:cNvGrpSpPr/>
          <p:nvPr/>
        </p:nvGrpSpPr>
        <p:grpSpPr>
          <a:xfrm>
            <a:off x="6995413" y="1354013"/>
            <a:ext cx="3547980" cy="1918839"/>
            <a:chOff x="867276" y="774711"/>
            <a:chExt cx="3547980" cy="1918839"/>
          </a:xfrm>
        </p:grpSpPr>
        <p:grpSp>
          <p:nvGrpSpPr>
            <p:cNvPr id="39" name="组合 38">
              <a:extLst>
                <a:ext uri="{FF2B5EF4-FFF2-40B4-BE49-F238E27FC236}">
                  <a16:creationId xmlns:a16="http://schemas.microsoft.com/office/drawing/2014/main" id="{F1FDD768-F659-4217-B53B-03551D0D493F}"/>
                </a:ext>
              </a:extLst>
            </p:cNvPr>
            <p:cNvGrpSpPr/>
            <p:nvPr/>
          </p:nvGrpSpPr>
          <p:grpSpPr>
            <a:xfrm>
              <a:off x="867276" y="774711"/>
              <a:ext cx="3547980" cy="1741294"/>
              <a:chOff x="867276" y="774711"/>
              <a:chExt cx="3547980" cy="1741294"/>
            </a:xfrm>
          </p:grpSpPr>
          <p:sp>
            <p:nvSpPr>
              <p:cNvPr id="41" name="矩形 40">
                <a:extLst>
                  <a:ext uri="{FF2B5EF4-FFF2-40B4-BE49-F238E27FC236}">
                    <a16:creationId xmlns:a16="http://schemas.microsoft.com/office/drawing/2014/main" id="{9F7ED757-EDB5-4E67-9EA6-CC50EDFB2584}"/>
                  </a:ext>
                </a:extLst>
              </p:cNvPr>
              <p:cNvSpPr/>
              <p:nvPr/>
            </p:nvSpPr>
            <p:spPr>
              <a:xfrm>
                <a:off x="867276" y="774711"/>
                <a:ext cx="3547980" cy="1741294"/>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zh-CN" altLang="en-US" sz="1600">
                    <a:latin typeface="微软雅黑" panose="020B0503020204020204" pitchFamily="34" charset="-122"/>
                    <a:ea typeface="微软雅黑" panose="020B0503020204020204" pitchFamily="34" charset="-122"/>
                  </a:rPr>
                  <a:t>特点：  </a:t>
                </a:r>
                <a:r>
                  <a:rPr lang="en-US" altLang="zh-CN" sz="1600">
                    <a:latin typeface="微软雅黑" panose="020B0503020204020204" pitchFamily="34" charset="-122"/>
                    <a:ea typeface="微软雅黑" panose="020B0503020204020204" pitchFamily="34" charset="-122"/>
                  </a:rPr>
                  <a:t>1</a:t>
                </a:r>
                <a:r>
                  <a:rPr lang="zh-CN" altLang="en-US" sz="1600">
                    <a:latin typeface="微软雅黑" panose="020B0503020204020204" pitchFamily="34" charset="-122"/>
                    <a:ea typeface="微软雅黑" panose="020B0503020204020204" pitchFamily="34" charset="-122"/>
                  </a:rPr>
                  <a:t>、开放网络设备能力</a:t>
                </a:r>
                <a:endParaRPr lang="en-US" altLang="zh-CN" sz="1600">
                  <a:latin typeface="微软雅黑" panose="020B0503020204020204" pitchFamily="34" charset="-122"/>
                  <a:ea typeface="微软雅黑" panose="020B0503020204020204" pitchFamily="34" charset="-122"/>
                </a:endParaRPr>
              </a:p>
              <a:p>
                <a:r>
                  <a:rPr lang="en-US" altLang="zh-CN" sz="1600">
                    <a:latin typeface="微软雅黑" panose="020B0503020204020204" pitchFamily="34" charset="-122"/>
                    <a:ea typeface="微软雅黑" panose="020B0503020204020204" pitchFamily="34" charset="-122"/>
                  </a:rPr>
                  <a:t>            2</a:t>
                </a:r>
                <a:r>
                  <a:rPr lang="zh-CN" altLang="en-US" sz="1600">
                    <a:latin typeface="微软雅黑" panose="020B0503020204020204" pitchFamily="34" charset="-122"/>
                    <a:ea typeface="微软雅黑" panose="020B0503020204020204" pitchFamily="34" charset="-122"/>
                  </a:rPr>
                  <a:t>、标准化</a:t>
                </a:r>
                <a:r>
                  <a:rPr lang="en-US" altLang="zh-CN" sz="1600">
                    <a:latin typeface="微软雅黑" panose="020B0503020204020204" pitchFamily="34" charset="-122"/>
                    <a:ea typeface="微软雅黑" panose="020B0503020204020204" pitchFamily="34" charset="-122"/>
                  </a:rPr>
                  <a:t>API</a:t>
                </a:r>
              </a:p>
            </p:txBody>
          </p:sp>
          <p:sp>
            <p:nvSpPr>
              <p:cNvPr id="42" name="矩形 41">
                <a:extLst>
                  <a:ext uri="{FF2B5EF4-FFF2-40B4-BE49-F238E27FC236}">
                    <a16:creationId xmlns:a16="http://schemas.microsoft.com/office/drawing/2014/main" id="{C5976809-D8D3-441E-B9D4-7BB25B41D31B}"/>
                  </a:ext>
                </a:extLst>
              </p:cNvPr>
              <p:cNvSpPr/>
              <p:nvPr/>
            </p:nvSpPr>
            <p:spPr>
              <a:xfrm>
                <a:off x="867276" y="774712"/>
                <a:ext cx="3547980" cy="46535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a:solidFill>
                      <a:schemeClr val="tx1"/>
                    </a:solidFill>
                    <a:latin typeface="微软雅黑" panose="020B0503020204020204" pitchFamily="34" charset="-122"/>
                    <a:ea typeface="微软雅黑" panose="020B0503020204020204" pitchFamily="34" charset="-122"/>
                  </a:rPr>
                  <a:t>IETF</a:t>
                </a:r>
                <a:r>
                  <a:rPr lang="zh-CN" altLang="en-US" sz="1600" b="1">
                    <a:solidFill>
                      <a:schemeClr val="tx1"/>
                    </a:solidFill>
                    <a:latin typeface="微软雅黑" panose="020B0503020204020204" pitchFamily="34" charset="-122"/>
                    <a:ea typeface="微软雅黑" panose="020B0503020204020204" pitchFamily="34" charset="-122"/>
                  </a:rPr>
                  <a:t>提出的技术架构</a:t>
                </a:r>
              </a:p>
            </p:txBody>
          </p:sp>
        </p:grpSp>
        <p:sp>
          <p:nvSpPr>
            <p:cNvPr id="40" name="矩形 39">
              <a:extLst>
                <a:ext uri="{FF2B5EF4-FFF2-40B4-BE49-F238E27FC236}">
                  <a16:creationId xmlns:a16="http://schemas.microsoft.com/office/drawing/2014/main" id="{32A51970-869D-4D33-B303-7D7E2D66409A}"/>
                </a:ext>
              </a:extLst>
            </p:cNvPr>
            <p:cNvSpPr/>
            <p:nvPr/>
          </p:nvSpPr>
          <p:spPr>
            <a:xfrm>
              <a:off x="867276" y="2109592"/>
              <a:ext cx="3547980" cy="583958"/>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solidFill>
                    <a:schemeClr val="tx1"/>
                  </a:solidFill>
                  <a:latin typeface="微软雅黑" panose="020B0503020204020204" pitchFamily="34" charset="-122"/>
                  <a:ea typeface="微软雅黑" panose="020B0503020204020204" pitchFamily="34" charset="-122"/>
                </a:rPr>
                <a:t>优点：  </a:t>
              </a:r>
              <a:r>
                <a:rPr lang="en-US" altLang="zh-CN" sz="1600">
                  <a:solidFill>
                    <a:schemeClr val="tx1"/>
                  </a:solidFill>
                  <a:latin typeface="微软雅黑" panose="020B0503020204020204" pitchFamily="34" charset="-122"/>
                  <a:ea typeface="微软雅黑" panose="020B0503020204020204" pitchFamily="34" charset="-122"/>
                </a:rPr>
                <a:t>1</a:t>
              </a:r>
              <a:r>
                <a:rPr lang="zh-CN" altLang="en-US" sz="1600">
                  <a:solidFill>
                    <a:schemeClr val="tx1"/>
                  </a:solidFill>
                  <a:latin typeface="微软雅黑" panose="020B0503020204020204" pitchFamily="34" charset="-122"/>
                  <a:ea typeface="微软雅黑" panose="020B0503020204020204" pitchFamily="34" charset="-122"/>
                </a:rPr>
                <a:t>、充分利用现有设备</a:t>
              </a:r>
              <a:endParaRPr lang="en-US" altLang="zh-CN" sz="1600">
                <a:solidFill>
                  <a:schemeClr val="tx1"/>
                </a:solidFill>
                <a:latin typeface="微软雅黑" panose="020B0503020204020204" pitchFamily="34" charset="-122"/>
                <a:ea typeface="微软雅黑" panose="020B0503020204020204" pitchFamily="34" charset="-122"/>
              </a:endParaRPr>
            </a:p>
            <a:p>
              <a:r>
                <a:rPr lang="zh-CN" altLang="en-US" sz="1600">
                  <a:solidFill>
                    <a:schemeClr val="tx1"/>
                  </a:solidFill>
                  <a:latin typeface="微软雅黑" panose="020B0503020204020204" pitchFamily="34" charset="-122"/>
                  <a:ea typeface="微软雅黑" panose="020B0503020204020204" pitchFamily="34" charset="-122"/>
                </a:rPr>
                <a:t>            </a:t>
              </a:r>
              <a:r>
                <a:rPr lang="en-US" altLang="zh-CN" sz="1600">
                  <a:solidFill>
                    <a:schemeClr val="tx1"/>
                  </a:solidFill>
                  <a:latin typeface="微软雅黑" panose="020B0503020204020204" pitchFamily="34" charset="-122"/>
                  <a:ea typeface="微软雅黑" panose="020B0503020204020204" pitchFamily="34" charset="-122"/>
                </a:rPr>
                <a:t>2</a:t>
              </a:r>
              <a:r>
                <a:rPr lang="zh-CN" altLang="en-US" sz="1600">
                  <a:solidFill>
                    <a:schemeClr val="tx1"/>
                  </a:solidFill>
                  <a:latin typeface="微软雅黑" panose="020B0503020204020204" pitchFamily="34" charset="-122"/>
                  <a:ea typeface="微软雅黑" panose="020B0503020204020204" pitchFamily="34" charset="-122"/>
                </a:rPr>
                <a:t>、快速实现</a:t>
              </a:r>
            </a:p>
          </p:txBody>
        </p:sp>
      </p:grpSp>
      <p:grpSp>
        <p:nvGrpSpPr>
          <p:cNvPr id="43" name="组合 42">
            <a:extLst>
              <a:ext uri="{FF2B5EF4-FFF2-40B4-BE49-F238E27FC236}">
                <a16:creationId xmlns:a16="http://schemas.microsoft.com/office/drawing/2014/main" id="{11460DFF-D94D-4E1F-85CF-90A69F63F892}"/>
              </a:ext>
            </a:extLst>
          </p:cNvPr>
          <p:cNvGrpSpPr/>
          <p:nvPr/>
        </p:nvGrpSpPr>
        <p:grpSpPr>
          <a:xfrm>
            <a:off x="1332955" y="4052549"/>
            <a:ext cx="3547980" cy="1865494"/>
            <a:chOff x="867276" y="774711"/>
            <a:chExt cx="3547980" cy="1865494"/>
          </a:xfrm>
        </p:grpSpPr>
        <p:grpSp>
          <p:nvGrpSpPr>
            <p:cNvPr id="44" name="组合 43">
              <a:extLst>
                <a:ext uri="{FF2B5EF4-FFF2-40B4-BE49-F238E27FC236}">
                  <a16:creationId xmlns:a16="http://schemas.microsoft.com/office/drawing/2014/main" id="{4539BF5B-7613-48AC-ABA0-356CB9D3AB7E}"/>
                </a:ext>
              </a:extLst>
            </p:cNvPr>
            <p:cNvGrpSpPr/>
            <p:nvPr/>
          </p:nvGrpSpPr>
          <p:grpSpPr>
            <a:xfrm>
              <a:off x="867276" y="774711"/>
              <a:ext cx="3547980" cy="1741294"/>
              <a:chOff x="867276" y="774711"/>
              <a:chExt cx="3547980" cy="1741294"/>
            </a:xfrm>
          </p:grpSpPr>
          <p:sp>
            <p:nvSpPr>
              <p:cNvPr id="46" name="矩形 45">
                <a:extLst>
                  <a:ext uri="{FF2B5EF4-FFF2-40B4-BE49-F238E27FC236}">
                    <a16:creationId xmlns:a16="http://schemas.microsoft.com/office/drawing/2014/main" id="{FDA8CCDB-61B6-410A-8E45-2D4B1DD9FC7D}"/>
                  </a:ext>
                </a:extLst>
              </p:cNvPr>
              <p:cNvSpPr/>
              <p:nvPr/>
            </p:nvSpPr>
            <p:spPr>
              <a:xfrm>
                <a:off x="867276" y="774711"/>
                <a:ext cx="3547980" cy="1741294"/>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zh-CN" altLang="en-US" sz="1600">
                    <a:latin typeface="微软雅黑" panose="020B0503020204020204" pitchFamily="34" charset="-122"/>
                    <a:ea typeface="微软雅黑" panose="020B0503020204020204" pitchFamily="34" charset="-122"/>
                  </a:rPr>
                  <a:t>特点：</a:t>
                </a:r>
                <a:r>
                  <a:rPr lang="en-US" altLang="zh-CN" sz="1600">
                    <a:latin typeface="微软雅黑" panose="020B0503020204020204" pitchFamily="34" charset="-122"/>
                    <a:ea typeface="微软雅黑" panose="020B0503020204020204" pitchFamily="34" charset="-122"/>
                  </a:rPr>
                  <a:t>1</a:t>
                </a:r>
                <a:r>
                  <a:rPr lang="zh-CN" altLang="en-US" sz="1600">
                    <a:latin typeface="微软雅黑" panose="020B0503020204020204" pitchFamily="34" charset="-122"/>
                    <a:ea typeface="微软雅黑" panose="020B0503020204020204" pitchFamily="34" charset="-122"/>
                  </a:rPr>
                  <a:t>、网络边缘软件化</a:t>
                </a:r>
                <a:endParaRPr lang="en-US" altLang="zh-CN" sz="1600">
                  <a:latin typeface="微软雅黑" panose="020B0503020204020204" pitchFamily="34" charset="-122"/>
                  <a:ea typeface="微软雅黑" panose="020B0503020204020204" pitchFamily="34" charset="-122"/>
                </a:endParaRPr>
              </a:p>
              <a:p>
                <a:r>
                  <a:rPr lang="en-US" altLang="zh-CN" sz="1600">
                    <a:latin typeface="微软雅黑" panose="020B0503020204020204" pitchFamily="34" charset="-122"/>
                    <a:ea typeface="微软雅黑" panose="020B0503020204020204" pitchFamily="34" charset="-122"/>
                  </a:rPr>
                  <a:t>          2</a:t>
                </a:r>
                <a:r>
                  <a:rPr lang="zh-CN" altLang="en-US" sz="1600">
                    <a:latin typeface="微软雅黑" panose="020B0503020204020204" pitchFamily="34" charset="-122"/>
                    <a:ea typeface="微软雅黑" panose="020B0503020204020204" pitchFamily="34" charset="-122"/>
                  </a:rPr>
                  <a:t>、</a:t>
                </a:r>
                <a:r>
                  <a:rPr lang="en-US" altLang="zh-CN" sz="1600">
                    <a:latin typeface="微软雅黑" panose="020B0503020204020204" pitchFamily="34" charset="-122"/>
                    <a:ea typeface="微软雅黑" panose="020B0503020204020204" pitchFamily="34" charset="-122"/>
                  </a:rPr>
                  <a:t>Overlay</a:t>
                </a:r>
                <a:r>
                  <a:rPr lang="zh-CN" altLang="en-US" sz="1600">
                    <a:latin typeface="微软雅黑" panose="020B0503020204020204" pitchFamily="34" charset="-122"/>
                    <a:ea typeface="微软雅黑" panose="020B0503020204020204" pitchFamily="34" charset="-122"/>
                  </a:rPr>
                  <a:t>技术</a:t>
                </a:r>
                <a:endParaRPr lang="en-US" altLang="zh-CN" sz="1600">
                  <a:latin typeface="微软雅黑" panose="020B0503020204020204" pitchFamily="34" charset="-122"/>
                  <a:ea typeface="微软雅黑" panose="020B0503020204020204" pitchFamily="34" charset="-122"/>
                </a:endParaRPr>
              </a:p>
            </p:txBody>
          </p:sp>
          <p:sp>
            <p:nvSpPr>
              <p:cNvPr id="47" name="矩形 46">
                <a:extLst>
                  <a:ext uri="{FF2B5EF4-FFF2-40B4-BE49-F238E27FC236}">
                    <a16:creationId xmlns:a16="http://schemas.microsoft.com/office/drawing/2014/main" id="{665863C3-EA94-48F4-9EAA-BE739A6E53BB}"/>
                  </a:ext>
                </a:extLst>
              </p:cNvPr>
              <p:cNvSpPr/>
              <p:nvPr/>
            </p:nvSpPr>
            <p:spPr>
              <a:xfrm>
                <a:off x="867276" y="774712"/>
                <a:ext cx="3547980" cy="46535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a:solidFill>
                      <a:schemeClr val="tx1"/>
                    </a:solidFill>
                    <a:latin typeface="微软雅黑" panose="020B0503020204020204" pitchFamily="34" charset="-122"/>
                    <a:ea typeface="微软雅黑" panose="020B0503020204020204" pitchFamily="34" charset="-122"/>
                  </a:rPr>
                  <a:t>NICIRA</a:t>
                </a:r>
                <a:r>
                  <a:rPr lang="zh-CN" altLang="en-US" sz="1600" b="1">
                    <a:solidFill>
                      <a:schemeClr val="tx1"/>
                    </a:solidFill>
                    <a:latin typeface="微软雅黑" panose="020B0503020204020204" pitchFamily="34" charset="-122"/>
                    <a:ea typeface="微软雅黑" panose="020B0503020204020204" pitchFamily="34" charset="-122"/>
                  </a:rPr>
                  <a:t>提出的</a:t>
                </a:r>
                <a:r>
                  <a:rPr lang="en-US" altLang="zh-CN" sz="1600" b="1">
                    <a:solidFill>
                      <a:schemeClr val="tx1"/>
                    </a:solidFill>
                    <a:latin typeface="微软雅黑" panose="020B0503020204020204" pitchFamily="34" charset="-122"/>
                    <a:ea typeface="微软雅黑" panose="020B0503020204020204" pitchFamily="34" charset="-122"/>
                  </a:rPr>
                  <a:t>Overlay</a:t>
                </a:r>
                <a:r>
                  <a:rPr lang="zh-CN" altLang="en-US" sz="1600" b="1">
                    <a:solidFill>
                      <a:schemeClr val="tx1"/>
                    </a:solidFill>
                    <a:latin typeface="微软雅黑" panose="020B0503020204020204" pitchFamily="34" charset="-122"/>
                    <a:ea typeface="微软雅黑" panose="020B0503020204020204" pitchFamily="34" charset="-122"/>
                  </a:rPr>
                  <a:t>技术架构</a:t>
                </a:r>
              </a:p>
            </p:txBody>
          </p:sp>
        </p:grpSp>
        <p:sp>
          <p:nvSpPr>
            <p:cNvPr id="45" name="矩形 44">
              <a:extLst>
                <a:ext uri="{FF2B5EF4-FFF2-40B4-BE49-F238E27FC236}">
                  <a16:creationId xmlns:a16="http://schemas.microsoft.com/office/drawing/2014/main" id="{B243ED24-1F02-4AA6-99A2-753BA81DFB7B}"/>
                </a:ext>
              </a:extLst>
            </p:cNvPr>
            <p:cNvSpPr/>
            <p:nvPr/>
          </p:nvSpPr>
          <p:spPr>
            <a:xfrm>
              <a:off x="867276" y="2109592"/>
              <a:ext cx="3547980" cy="53061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a:solidFill>
                    <a:schemeClr val="tx1"/>
                  </a:solidFill>
                  <a:latin typeface="微软雅黑" panose="020B0503020204020204" pitchFamily="34" charset="-122"/>
                  <a:ea typeface="微软雅黑" panose="020B0503020204020204" pitchFamily="34" charset="-122"/>
                </a:rPr>
                <a:t>优点：</a:t>
              </a:r>
              <a:r>
                <a:rPr lang="en-US" altLang="zh-CN" sz="1600">
                  <a:solidFill>
                    <a:schemeClr val="tx1"/>
                  </a:solidFill>
                  <a:latin typeface="微软雅黑" panose="020B0503020204020204" pitchFamily="34" charset="-122"/>
                  <a:ea typeface="微软雅黑" panose="020B0503020204020204" pitchFamily="34" charset="-122"/>
                </a:rPr>
                <a:t>1</a:t>
              </a:r>
              <a:r>
                <a:rPr lang="zh-CN" altLang="en-US" sz="1600">
                  <a:solidFill>
                    <a:schemeClr val="tx1"/>
                  </a:solidFill>
                  <a:latin typeface="微软雅黑" panose="020B0503020204020204" pitchFamily="34" charset="-122"/>
                  <a:ea typeface="微软雅黑" panose="020B0503020204020204" pitchFamily="34" charset="-122"/>
                </a:rPr>
                <a:t>、与物理网络解耦</a:t>
              </a:r>
              <a:endParaRPr lang="en-US" altLang="zh-CN" sz="1600">
                <a:solidFill>
                  <a:schemeClr val="tx1"/>
                </a:solidFill>
                <a:latin typeface="微软雅黑" panose="020B0503020204020204" pitchFamily="34" charset="-122"/>
                <a:ea typeface="微软雅黑" panose="020B0503020204020204" pitchFamily="34" charset="-122"/>
              </a:endParaRPr>
            </a:p>
            <a:p>
              <a:r>
                <a:rPr lang="en-US" altLang="zh-CN" sz="1600">
                  <a:solidFill>
                    <a:schemeClr val="tx1"/>
                  </a:solidFill>
                  <a:latin typeface="微软雅黑" panose="020B0503020204020204" pitchFamily="34" charset="-122"/>
                  <a:ea typeface="微软雅黑" panose="020B0503020204020204" pitchFamily="34" charset="-122"/>
                </a:rPr>
                <a:t>          2</a:t>
              </a:r>
              <a:r>
                <a:rPr lang="zh-CN" altLang="en-US" sz="1600">
                  <a:solidFill>
                    <a:schemeClr val="tx1"/>
                  </a:solidFill>
                  <a:latin typeface="微软雅黑" panose="020B0503020204020204" pitchFamily="34" charset="-122"/>
                  <a:ea typeface="微软雅黑" panose="020B0503020204020204" pitchFamily="34" charset="-122"/>
                </a:rPr>
                <a:t>、部署灵活</a:t>
              </a:r>
            </a:p>
          </p:txBody>
        </p:sp>
      </p:grpSp>
      <p:grpSp>
        <p:nvGrpSpPr>
          <p:cNvPr id="49" name="组合 48">
            <a:extLst>
              <a:ext uri="{FF2B5EF4-FFF2-40B4-BE49-F238E27FC236}">
                <a16:creationId xmlns:a16="http://schemas.microsoft.com/office/drawing/2014/main" id="{A8C0AB62-FDFA-4911-9DEC-03C2244AF0E2}"/>
              </a:ext>
            </a:extLst>
          </p:cNvPr>
          <p:cNvGrpSpPr/>
          <p:nvPr/>
        </p:nvGrpSpPr>
        <p:grpSpPr>
          <a:xfrm>
            <a:off x="6995413" y="4049729"/>
            <a:ext cx="3547980" cy="1868313"/>
            <a:chOff x="867276" y="774710"/>
            <a:chExt cx="3547980" cy="1868313"/>
          </a:xfrm>
        </p:grpSpPr>
        <p:sp>
          <p:nvSpPr>
            <p:cNvPr id="51" name="矩形 50">
              <a:extLst>
                <a:ext uri="{FF2B5EF4-FFF2-40B4-BE49-F238E27FC236}">
                  <a16:creationId xmlns:a16="http://schemas.microsoft.com/office/drawing/2014/main" id="{A86D3194-2016-4406-A7AC-DE5E43C44C80}"/>
                </a:ext>
              </a:extLst>
            </p:cNvPr>
            <p:cNvSpPr/>
            <p:nvPr/>
          </p:nvSpPr>
          <p:spPr>
            <a:xfrm>
              <a:off x="867276" y="774710"/>
              <a:ext cx="3547980" cy="1868313"/>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altLang="zh-CN" sz="1600">
                  <a:latin typeface="微软雅黑" panose="020B0503020204020204" pitchFamily="34" charset="-122"/>
                  <a:ea typeface="微软雅黑" panose="020B0503020204020204" pitchFamily="34" charset="-122"/>
                </a:rPr>
                <a:t>NFV</a:t>
              </a:r>
              <a:r>
                <a:rPr lang="zh-CN" altLang="en-US" sz="1600">
                  <a:latin typeface="微软雅黑" panose="020B0503020204020204" pitchFamily="34" charset="-122"/>
                  <a:ea typeface="微软雅黑" panose="020B0503020204020204" pitchFamily="34" charset="-122"/>
                </a:rPr>
                <a:t>与</a:t>
              </a:r>
              <a:r>
                <a:rPr lang="en-US" altLang="zh-CN" sz="1600">
                  <a:latin typeface="微软雅黑" panose="020B0503020204020204" pitchFamily="34" charset="-122"/>
                  <a:ea typeface="微软雅黑" panose="020B0503020204020204" pitchFamily="34" charset="-122"/>
                </a:rPr>
                <a:t>SDN</a:t>
              </a:r>
              <a:r>
                <a:rPr lang="zh-CN" altLang="en-US" sz="1600">
                  <a:latin typeface="微软雅黑" panose="020B0503020204020204" pitchFamily="34" charset="-122"/>
                  <a:ea typeface="微软雅黑" panose="020B0503020204020204" pitchFamily="34" charset="-122"/>
                </a:rPr>
                <a:t>技术互补； 但有本质区别，严格来说不能算是</a:t>
              </a:r>
              <a:endParaRPr lang="en-US" altLang="zh-CN" sz="1600">
                <a:latin typeface="微软雅黑" panose="020B0503020204020204" pitchFamily="34" charset="-122"/>
                <a:ea typeface="微软雅黑" panose="020B0503020204020204" pitchFamily="34" charset="-122"/>
              </a:endParaRPr>
            </a:p>
          </p:txBody>
        </p:sp>
        <p:sp>
          <p:nvSpPr>
            <p:cNvPr id="52" name="矩形 51">
              <a:extLst>
                <a:ext uri="{FF2B5EF4-FFF2-40B4-BE49-F238E27FC236}">
                  <a16:creationId xmlns:a16="http://schemas.microsoft.com/office/drawing/2014/main" id="{6E08E025-959C-4FB9-A65F-6C8F4AC0E6DA}"/>
                </a:ext>
              </a:extLst>
            </p:cNvPr>
            <p:cNvSpPr/>
            <p:nvPr/>
          </p:nvSpPr>
          <p:spPr>
            <a:xfrm>
              <a:off x="867276" y="774712"/>
              <a:ext cx="3547980" cy="46535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a:solidFill>
                    <a:schemeClr val="tx1"/>
                  </a:solidFill>
                  <a:latin typeface="微软雅黑" panose="020B0503020204020204" pitchFamily="34" charset="-122"/>
                  <a:ea typeface="微软雅黑" panose="020B0503020204020204" pitchFamily="34" charset="-122"/>
                </a:rPr>
                <a:t>ETSI</a:t>
              </a:r>
              <a:r>
                <a:rPr lang="zh-CN" altLang="en-US" sz="1600" b="1">
                  <a:solidFill>
                    <a:schemeClr val="tx1"/>
                  </a:solidFill>
                  <a:latin typeface="微软雅黑" panose="020B0503020204020204" pitchFamily="34" charset="-122"/>
                  <a:ea typeface="微软雅黑" panose="020B0503020204020204" pitchFamily="34" charset="-122"/>
                </a:rPr>
                <a:t>提出的</a:t>
              </a:r>
              <a:r>
                <a:rPr lang="en-US" altLang="zh-CN" sz="1600" b="1">
                  <a:solidFill>
                    <a:schemeClr val="tx1"/>
                  </a:solidFill>
                  <a:latin typeface="微软雅黑" panose="020B0503020204020204" pitchFamily="34" charset="-122"/>
                  <a:ea typeface="微软雅黑" panose="020B0503020204020204" pitchFamily="34" charset="-122"/>
                </a:rPr>
                <a:t>NFV</a:t>
              </a:r>
              <a:r>
                <a:rPr lang="zh-CN" altLang="en-US" sz="1600" b="1">
                  <a:solidFill>
                    <a:schemeClr val="tx1"/>
                  </a:solidFill>
                  <a:latin typeface="微软雅黑" panose="020B0503020204020204" pitchFamily="34" charset="-122"/>
                  <a:ea typeface="微软雅黑" panose="020B0503020204020204" pitchFamily="34" charset="-122"/>
                </a:rPr>
                <a:t>技术架构</a:t>
              </a:r>
            </a:p>
          </p:txBody>
        </p:sp>
      </p:grpSp>
    </p:spTree>
    <p:extLst>
      <p:ext uri="{BB962C8B-B14F-4D97-AF65-F5344CB8AC3E}">
        <p14:creationId xmlns:p14="http://schemas.microsoft.com/office/powerpoint/2010/main" val="1725876515"/>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p:cNvSpPr>
            <a:spLocks noChangeAspect="1"/>
          </p:cNvSpPr>
          <p:nvPr/>
        </p:nvSpPr>
        <p:spPr>
          <a:xfrm>
            <a:off x="8517607" y="3443403"/>
            <a:ext cx="592675" cy="591002"/>
          </a:xfrm>
          <a:prstGeom prst="roundRect">
            <a:avLst/>
          </a:prstGeom>
          <a:solidFill>
            <a:schemeClr val="accent5"/>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eaLnBrk="1" hangingPunct="1">
              <a:lnSpc>
                <a:spcPct val="120000"/>
              </a:lnSpc>
              <a:spcBef>
                <a:spcPts val="0"/>
              </a:spcBef>
              <a:spcAft>
                <a:spcPts val="0"/>
              </a:spcAft>
              <a:defRPr/>
            </a:pPr>
            <a:r>
              <a:rPr lang="en-US" altLang="zh-CN" sz="1400">
                <a:solidFill>
                  <a:srgbClr val="FFFFFF"/>
                </a:solidFill>
                <a:latin typeface="Arial" panose="020B0604020202020204" pitchFamily="34" charset="0"/>
                <a:ea typeface="微软雅黑" panose="020B0503020204020204" pitchFamily="34" charset="-122"/>
                <a:cs typeface="+mn-ea"/>
                <a:sym typeface="Arial" panose="020B0604020202020204" pitchFamily="34" charset="0"/>
              </a:rPr>
              <a:t>02</a:t>
            </a:r>
            <a:endParaRPr lang="zh-CN" altLang="zh-CN" sz="140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Rounded Rectangle 17"/>
          <p:cNvSpPr>
            <a:spLocks noChangeAspect="1"/>
          </p:cNvSpPr>
          <p:nvPr/>
        </p:nvSpPr>
        <p:spPr>
          <a:xfrm>
            <a:off x="8517606" y="4188272"/>
            <a:ext cx="592675" cy="592675"/>
          </a:xfrm>
          <a:prstGeom prst="roundRect">
            <a:avLst/>
          </a:prstGeom>
          <a:solidFill>
            <a:schemeClr val="accent6"/>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eaLnBrk="1" hangingPunct="1">
              <a:lnSpc>
                <a:spcPct val="120000"/>
              </a:lnSpc>
              <a:spcBef>
                <a:spcPts val="0"/>
              </a:spcBef>
              <a:spcAft>
                <a:spcPts val="0"/>
              </a:spcAft>
              <a:defRPr/>
            </a:pPr>
            <a:r>
              <a:rPr lang="en-US" altLang="zh-CN" sz="1400">
                <a:solidFill>
                  <a:srgbClr val="FFFFFF"/>
                </a:solidFill>
                <a:latin typeface="Arial" panose="020B0604020202020204" pitchFamily="34" charset="0"/>
                <a:ea typeface="微软雅黑" panose="020B0503020204020204" pitchFamily="34" charset="-122"/>
                <a:cs typeface="+mn-ea"/>
                <a:sym typeface="Arial" panose="020B0604020202020204" pitchFamily="34" charset="0"/>
              </a:rPr>
              <a:t>03</a:t>
            </a:r>
            <a:endParaRPr lang="zh-CN" altLang="zh-CN" sz="140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Rounded Rectangle 23"/>
          <p:cNvSpPr>
            <a:spLocks noChangeAspect="1"/>
          </p:cNvSpPr>
          <p:nvPr/>
        </p:nvSpPr>
        <p:spPr>
          <a:xfrm>
            <a:off x="8517607" y="2653341"/>
            <a:ext cx="592675" cy="592675"/>
          </a:xfrm>
          <a:prstGeom prst="roundRect">
            <a:avLst/>
          </a:prstGeom>
          <a:solidFill>
            <a:schemeClr val="accent4"/>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eaLnBrk="1" hangingPunct="1">
              <a:lnSpc>
                <a:spcPct val="120000"/>
              </a:lnSpc>
              <a:spcBef>
                <a:spcPts val="0"/>
              </a:spcBef>
              <a:spcAft>
                <a:spcPts val="0"/>
              </a:spcAft>
              <a:defRPr/>
            </a:pPr>
            <a:r>
              <a:rPr lang="en-US" altLang="zh-CN" sz="1400">
                <a:solidFill>
                  <a:srgbClr val="FFFFFF"/>
                </a:solidFill>
                <a:latin typeface="Arial" panose="020B0604020202020204" pitchFamily="34" charset="0"/>
                <a:ea typeface="微软雅黑" panose="020B0503020204020204" pitchFamily="34" charset="-122"/>
                <a:cs typeface="+mn-ea"/>
                <a:sym typeface="Arial" panose="020B0604020202020204" pitchFamily="34" charset="0"/>
              </a:rPr>
              <a:t>01</a:t>
            </a:r>
            <a:endParaRPr lang="zh-CN" altLang="zh-CN" sz="1400" dirty="0">
              <a:solidFill>
                <a:srgbClr val="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7" name="Group 30"/>
          <p:cNvGrpSpPr>
            <a:grpSpLocks/>
          </p:cNvGrpSpPr>
          <p:nvPr/>
        </p:nvGrpSpPr>
        <p:grpSpPr bwMode="auto">
          <a:xfrm>
            <a:off x="9504972" y="2612400"/>
            <a:ext cx="2163306" cy="2118848"/>
            <a:chOff x="7005158" y="2039315"/>
            <a:chExt cx="4177733" cy="2010034"/>
          </a:xfrm>
        </p:grpSpPr>
        <p:sp>
          <p:nvSpPr>
            <p:cNvPr id="33813" name="TextBox 31"/>
            <p:cNvSpPr txBox="1">
              <a:spLocks noChangeArrowheads="1"/>
            </p:cNvSpPr>
            <p:nvPr/>
          </p:nvSpPr>
          <p:spPr bwMode="auto">
            <a:xfrm>
              <a:off x="7045224" y="2039315"/>
              <a:ext cx="4137667" cy="7145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eaLnBrk="1" hangingPunct="1">
                <a:lnSpc>
                  <a:spcPct val="120000"/>
                </a:lnSpc>
                <a:spcBef>
                  <a:spcPts val="0"/>
                </a:spcBef>
                <a:spcAft>
                  <a:spcPts val="0"/>
                </a:spcAft>
              </a:pPr>
              <a:r>
                <a:rPr lang="zh-CN" altLang="en-US" sz="1400">
                  <a:latin typeface="Arial" panose="020B0604020202020204" pitchFamily="34" charset="0"/>
                  <a:ea typeface="微软雅黑" panose="020B0503020204020204" pitchFamily="34" charset="-122"/>
                  <a:cs typeface="+mn-ea"/>
                  <a:sym typeface="Arial" panose="020B0604020202020204" pitchFamily="34" charset="0"/>
                </a:rPr>
                <a:t>一种新型网络创新架构，实现了网络设备控制与转发的分离</a:t>
              </a:r>
              <a:endParaRPr lang="id-ID" altLang="zh-CN"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814" name="TextBox 32"/>
            <p:cNvSpPr txBox="1">
              <a:spLocks noChangeArrowheads="1"/>
            </p:cNvSpPr>
            <p:nvPr/>
          </p:nvSpPr>
          <p:spPr bwMode="auto">
            <a:xfrm>
              <a:off x="7045224" y="3581404"/>
              <a:ext cx="4137667" cy="467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eaLnBrk="1" hangingPunct="1">
                <a:lnSpc>
                  <a:spcPct val="120000"/>
                </a:lnSpc>
                <a:spcBef>
                  <a:spcPts val="0"/>
                </a:spcBef>
                <a:spcAft>
                  <a:spcPts val="0"/>
                </a:spcAft>
              </a:pPr>
              <a:r>
                <a:rPr lang="zh-CN" altLang="en-US" sz="1400">
                  <a:latin typeface="Arial" panose="020B0604020202020204" pitchFamily="34" charset="0"/>
                  <a:ea typeface="微软雅黑" panose="020B0503020204020204" pitchFamily="34" charset="-122"/>
                  <a:cs typeface="+mn-ea"/>
                  <a:sym typeface="Arial" panose="020B0604020202020204" pitchFamily="34" charset="0"/>
                </a:rPr>
                <a:t>实现了网络流量的灵活控制</a:t>
              </a:r>
              <a:r>
                <a:rPr lang="en-US" altLang="zh-CN" sz="1400">
                  <a:latin typeface="Arial" panose="020B0604020202020204" pitchFamily="34" charset="0"/>
                  <a:ea typeface="微软雅黑" panose="020B0503020204020204" pitchFamily="34" charset="-122"/>
                  <a:cs typeface="+mn-ea"/>
                  <a:sym typeface="Arial" panose="020B0604020202020204" pitchFamily="34" charset="0"/>
                </a:rPr>
                <a:t>.</a:t>
              </a:r>
            </a:p>
            <a:p>
              <a:pPr algn="just" eaLnBrk="1" hangingPunct="1">
                <a:lnSpc>
                  <a:spcPct val="120000"/>
                </a:lnSpc>
                <a:spcBef>
                  <a:spcPts val="0"/>
                </a:spcBef>
                <a:spcAft>
                  <a:spcPts val="0"/>
                </a:spcAft>
              </a:pPr>
              <a:r>
                <a:rPr lang="zh-CN" altLang="en-US" sz="1400">
                  <a:latin typeface="Arial" panose="020B0604020202020204" pitchFamily="34" charset="0"/>
                  <a:ea typeface="微软雅黑" panose="020B0503020204020204" pitchFamily="34" charset="-122"/>
                  <a:cs typeface="+mn-ea"/>
                  <a:sym typeface="Arial" panose="020B0604020202020204" pitchFamily="34" charset="0"/>
                </a:rPr>
                <a:t>使网络变得更加智能化</a:t>
              </a:r>
              <a:endParaRPr lang="id-ID" altLang="zh-CN"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815" name="TextBox 34"/>
            <p:cNvSpPr txBox="1">
              <a:spLocks noChangeArrowheads="1"/>
            </p:cNvSpPr>
            <p:nvPr/>
          </p:nvSpPr>
          <p:spPr bwMode="auto">
            <a:xfrm>
              <a:off x="7005158" y="2873296"/>
              <a:ext cx="4137667" cy="469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eaLnBrk="1" hangingPunct="1">
                <a:lnSpc>
                  <a:spcPct val="120000"/>
                </a:lnSpc>
                <a:spcBef>
                  <a:spcPts val="0"/>
                </a:spcBef>
                <a:spcAft>
                  <a:spcPts val="0"/>
                </a:spcAft>
              </a:pPr>
              <a:r>
                <a:rPr lang="zh-CN" altLang="en-US" sz="1400">
                  <a:latin typeface="Arial" panose="020B0604020202020204" pitchFamily="34" charset="0"/>
                  <a:ea typeface="微软雅黑" panose="020B0503020204020204" pitchFamily="34" charset="-122"/>
                  <a:cs typeface="+mn-ea"/>
                  <a:sym typeface="Arial" panose="020B0604020202020204" pitchFamily="34" charset="0"/>
                </a:rPr>
                <a:t>网络虚拟化的一种实现方式，其核心技术</a:t>
              </a:r>
              <a:r>
                <a:rPr lang="en-US" altLang="zh-CN" sz="1400">
                  <a:latin typeface="Arial" panose="020B0604020202020204" pitchFamily="34" charset="0"/>
                  <a:ea typeface="微软雅黑" panose="020B0503020204020204" pitchFamily="34" charset="-122"/>
                  <a:cs typeface="+mn-ea"/>
                  <a:sym typeface="Arial" panose="020B0604020202020204" pitchFamily="34" charset="0"/>
                </a:rPr>
                <a:t>OpenFlow</a:t>
              </a:r>
              <a:endParaRPr lang="id-ID" altLang="zh-CN" sz="800" dirty="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9" name="TextBox 8"/>
          <p:cNvSpPr txBox="1"/>
          <p:nvPr/>
        </p:nvSpPr>
        <p:spPr>
          <a:xfrm>
            <a:off x="857250" y="259471"/>
            <a:ext cx="4203973" cy="492443"/>
          </a:xfrm>
          <a:prstGeom prst="rect">
            <a:avLst/>
          </a:prstGeom>
          <a:noFill/>
        </p:spPr>
        <p:txBody>
          <a:bodyPr wrap="square" lIns="0" tIns="0" rIns="0" bIns="0" rtlCol="0" anchor="ctr">
            <a:spAutoFit/>
          </a:bodyPr>
          <a:lstStyle/>
          <a:p>
            <a:r>
              <a:rPr lang="en-US" altLang="zh-CN"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ONF</a:t>
            </a:r>
            <a:r>
              <a:rPr lang="zh-CN" altLang="en-US"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定义</a:t>
            </a:r>
            <a:r>
              <a:rPr lang="en-US" altLang="zh-CN"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基本架构</a:t>
            </a:r>
            <a:endPar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1" name="图片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23478" y="245526"/>
            <a:ext cx="1770593" cy="468526"/>
          </a:xfrm>
          <a:prstGeom prst="rect">
            <a:avLst/>
          </a:prstGeom>
        </p:spPr>
      </p:pic>
      <p:pic>
        <p:nvPicPr>
          <p:cNvPr id="22" name="图片 21">
            <a:extLst>
              <a:ext uri="{FF2B5EF4-FFF2-40B4-BE49-F238E27FC236}">
                <a16:creationId xmlns:a16="http://schemas.microsoft.com/office/drawing/2014/main" id="{4F47D9B0-DE88-4E97-8F05-84F7393DC50A}"/>
              </a:ext>
            </a:extLst>
          </p:cNvPr>
          <p:cNvPicPr>
            <a:picLocks noChangeAspect="1"/>
          </p:cNvPicPr>
          <p:nvPr/>
        </p:nvPicPr>
        <p:blipFill>
          <a:blip r:embed="rId4"/>
          <a:stretch>
            <a:fillRect/>
          </a:stretch>
        </p:blipFill>
        <p:spPr>
          <a:xfrm>
            <a:off x="740743" y="1325103"/>
            <a:ext cx="6364213" cy="4332851"/>
          </a:xfrm>
          <a:prstGeom prst="rect">
            <a:avLst/>
          </a:prstGeom>
        </p:spPr>
      </p:pic>
      <p:sp>
        <p:nvSpPr>
          <p:cNvPr id="5" name="对话气泡: 矩形 4">
            <a:extLst>
              <a:ext uri="{FF2B5EF4-FFF2-40B4-BE49-F238E27FC236}">
                <a16:creationId xmlns:a16="http://schemas.microsoft.com/office/drawing/2014/main" id="{5813F025-1285-4C9C-88D1-E397E84C488D}"/>
              </a:ext>
            </a:extLst>
          </p:cNvPr>
          <p:cNvSpPr/>
          <p:nvPr/>
        </p:nvSpPr>
        <p:spPr>
          <a:xfrm>
            <a:off x="1790931" y="1960141"/>
            <a:ext cx="1134447" cy="436235"/>
          </a:xfrm>
          <a:prstGeom prst="wedgeRectCallout">
            <a:avLst>
              <a:gd name="adj1" fmla="val 118250"/>
              <a:gd name="adj2" fmla="val 139811"/>
            </a:avLst>
          </a:prstGeom>
          <a:ln/>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a:latin typeface="微软雅黑" panose="020B0503020204020204" pitchFamily="34" charset="-122"/>
                <a:ea typeface="微软雅黑" panose="020B0503020204020204" pitchFamily="34" charset="-122"/>
              </a:rPr>
              <a:t>北向接口</a:t>
            </a:r>
          </a:p>
        </p:txBody>
      </p:sp>
      <p:sp>
        <p:nvSpPr>
          <p:cNvPr id="26" name="对话气泡: 矩形 25">
            <a:extLst>
              <a:ext uri="{FF2B5EF4-FFF2-40B4-BE49-F238E27FC236}">
                <a16:creationId xmlns:a16="http://schemas.microsoft.com/office/drawing/2014/main" id="{5884501D-F154-4197-982F-9CBAB6520D7D}"/>
              </a:ext>
            </a:extLst>
          </p:cNvPr>
          <p:cNvSpPr/>
          <p:nvPr/>
        </p:nvSpPr>
        <p:spPr>
          <a:xfrm>
            <a:off x="6742695" y="3324408"/>
            <a:ext cx="1134447" cy="436235"/>
          </a:xfrm>
          <a:prstGeom prst="wedgeRectCallout">
            <a:avLst>
              <a:gd name="adj1" fmla="val -79060"/>
              <a:gd name="adj2" fmla="val 137628"/>
            </a:avLst>
          </a:prstGeom>
          <a:ln/>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a:latin typeface="微软雅黑" panose="020B0503020204020204" pitchFamily="34" charset="-122"/>
                <a:ea typeface="微软雅黑" panose="020B0503020204020204" pitchFamily="34" charset="-122"/>
              </a:rPr>
              <a:t>南向接口</a:t>
            </a:r>
          </a:p>
        </p:txBody>
      </p:sp>
    </p:spTree>
    <p:extLst>
      <p:ext uri="{BB962C8B-B14F-4D97-AF65-F5344CB8AC3E}">
        <p14:creationId xmlns:p14="http://schemas.microsoft.com/office/powerpoint/2010/main" val="1583076585"/>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4" presetClass="entr" presetSubtype="10" fill="hold" grpId="0" nodeType="withEffect">
                                  <p:stCondLst>
                                    <p:cond delay="3500"/>
                                  </p:stCondLst>
                                  <p:childTnLst>
                                    <p:set>
                                      <p:cBhvr>
                                        <p:cTn id="6" dur="1" fill="hold">
                                          <p:stCondLst>
                                            <p:cond delay="0"/>
                                          </p:stCondLst>
                                        </p:cTn>
                                        <p:tgtEl>
                                          <p:spTgt spid="17"/>
                                        </p:tgtEl>
                                        <p:attrNameLst>
                                          <p:attrName>style.visibility</p:attrName>
                                        </p:attrNameLst>
                                      </p:cBhvr>
                                      <p:to>
                                        <p:strVal val="visible"/>
                                      </p:to>
                                    </p:set>
                                    <p:animEffect transition="in" filter="randombar(horizontal)">
                                      <p:cBhvr>
                                        <p:cTn id="7" dur="1500"/>
                                        <p:tgtEl>
                                          <p:spTgt spid="17"/>
                                        </p:tgtEl>
                                      </p:cBhvr>
                                    </p:animEffect>
                                  </p:childTnLst>
                                </p:cTn>
                              </p:par>
                              <p:par>
                                <p:cTn id="8" presetID="14" presetClass="entr" presetSubtype="10" fill="hold" grpId="0" nodeType="withEffect">
                                  <p:stCondLst>
                                    <p:cond delay="3500"/>
                                  </p:stCondLst>
                                  <p:childTnLst>
                                    <p:set>
                                      <p:cBhvr>
                                        <p:cTn id="9" dur="1" fill="hold">
                                          <p:stCondLst>
                                            <p:cond delay="0"/>
                                          </p:stCondLst>
                                        </p:cTn>
                                        <p:tgtEl>
                                          <p:spTgt spid="18"/>
                                        </p:tgtEl>
                                        <p:attrNameLst>
                                          <p:attrName>style.visibility</p:attrName>
                                        </p:attrNameLst>
                                      </p:cBhvr>
                                      <p:to>
                                        <p:strVal val="visible"/>
                                      </p:to>
                                    </p:set>
                                    <p:animEffect transition="in" filter="randombar(horizontal)">
                                      <p:cBhvr>
                                        <p:cTn id="10" dur="1500"/>
                                        <p:tgtEl>
                                          <p:spTgt spid="18"/>
                                        </p:tgtEl>
                                      </p:cBhvr>
                                    </p:animEffect>
                                  </p:childTnLst>
                                </p:cTn>
                              </p:par>
                              <p:par>
                                <p:cTn id="11" presetID="14" presetClass="entr" presetSubtype="10" fill="hold" grpId="0" nodeType="withEffect">
                                  <p:stCondLst>
                                    <p:cond delay="3500"/>
                                  </p:stCondLst>
                                  <p:childTnLst>
                                    <p:set>
                                      <p:cBhvr>
                                        <p:cTn id="12" dur="1" fill="hold">
                                          <p:stCondLst>
                                            <p:cond delay="0"/>
                                          </p:stCondLst>
                                        </p:cTn>
                                        <p:tgtEl>
                                          <p:spTgt spid="24"/>
                                        </p:tgtEl>
                                        <p:attrNameLst>
                                          <p:attrName>style.visibility</p:attrName>
                                        </p:attrNameLst>
                                      </p:cBhvr>
                                      <p:to>
                                        <p:strVal val="visible"/>
                                      </p:to>
                                    </p:set>
                                    <p:animEffect transition="in" filter="randombar(horizontal)">
                                      <p:cBhvr>
                                        <p:cTn id="13" dur="1500"/>
                                        <p:tgtEl>
                                          <p:spTgt spid="24"/>
                                        </p:tgtEl>
                                      </p:cBhvr>
                                    </p:animEffect>
                                  </p:childTnLst>
                                </p:cTn>
                              </p:par>
                              <p:par>
                                <p:cTn id="14" presetID="2" presetClass="entr" presetSubtype="8" fill="hold" nodeType="withEffect">
                                  <p:stCondLst>
                                    <p:cond delay="550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0-#ppt_w/2"/>
                                          </p:val>
                                        </p:tav>
                                        <p:tav tm="100000">
                                          <p:val>
                                            <p:strVal val="#ppt_x"/>
                                          </p:val>
                                        </p:tav>
                                      </p:tavLst>
                                    </p:anim>
                                    <p:anim calcmode="lin" valueType="num">
                                      <p:cBhvr additive="base">
                                        <p:cTn id="17"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13"/>
          <p:cNvGraphicFramePr>
            <a:graphicFrameLocks noChangeAspect="1"/>
          </p:cNvGraphicFramePr>
          <p:nvPr/>
        </p:nvGraphicFramePr>
        <p:xfrm>
          <a:off x="6423406" y="2254927"/>
          <a:ext cx="2359254" cy="2359254"/>
        </p:xfrm>
        <a:graphic>
          <a:graphicData uri="http://schemas.openxmlformats.org/drawingml/2006/chart">
            <c:chart xmlns:c="http://schemas.openxmlformats.org/drawingml/2006/chart" xmlns:r="http://schemas.openxmlformats.org/officeDocument/2006/relationships" r:id="rId3"/>
          </a:graphicData>
        </a:graphic>
      </p:graphicFrame>
      <p:sp>
        <p:nvSpPr>
          <p:cNvPr id="23" name="TextBox 8"/>
          <p:cNvSpPr txBox="1"/>
          <p:nvPr/>
        </p:nvSpPr>
        <p:spPr>
          <a:xfrm>
            <a:off x="857250" y="259471"/>
            <a:ext cx="4203973" cy="492443"/>
          </a:xfrm>
          <a:prstGeom prst="rect">
            <a:avLst/>
          </a:prstGeom>
          <a:noFill/>
        </p:spPr>
        <p:txBody>
          <a:bodyPr wrap="square" lIns="0" tIns="0" rIns="0" bIns="0" rtlCol="0" anchor="ctr">
            <a:spAutoFit/>
          </a:bodyPr>
          <a:lstStyle/>
          <a:p>
            <a:r>
              <a:rPr lang="en-US" altLang="zh-CN"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ONF</a:t>
            </a:r>
            <a:r>
              <a:rPr lang="zh-CN" altLang="en-US"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定义</a:t>
            </a:r>
            <a:r>
              <a:rPr lang="en-US" altLang="zh-CN"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体系架构</a:t>
            </a:r>
            <a:endPar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5" name="图片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23478" y="245526"/>
            <a:ext cx="1770593" cy="468526"/>
          </a:xfrm>
          <a:prstGeom prst="rect">
            <a:avLst/>
          </a:prstGeom>
        </p:spPr>
      </p:pic>
      <p:pic>
        <p:nvPicPr>
          <p:cNvPr id="6" name="图片 5">
            <a:extLst>
              <a:ext uri="{FF2B5EF4-FFF2-40B4-BE49-F238E27FC236}">
                <a16:creationId xmlns:a16="http://schemas.microsoft.com/office/drawing/2014/main" id="{C0309202-90EC-4D5F-A878-C0A1B8BF72C6}"/>
              </a:ext>
            </a:extLst>
          </p:cNvPr>
          <p:cNvPicPr>
            <a:picLocks noChangeAspect="1"/>
          </p:cNvPicPr>
          <p:nvPr/>
        </p:nvPicPr>
        <p:blipFill>
          <a:blip r:embed="rId5"/>
          <a:stretch>
            <a:fillRect/>
          </a:stretch>
        </p:blipFill>
        <p:spPr>
          <a:xfrm>
            <a:off x="1646128" y="892175"/>
            <a:ext cx="9277350" cy="5448300"/>
          </a:xfrm>
          <a:prstGeom prst="rect">
            <a:avLst/>
          </a:prstGeom>
        </p:spPr>
      </p:pic>
    </p:spTree>
    <p:extLst>
      <p:ext uri="{BB962C8B-B14F-4D97-AF65-F5344CB8AC3E}">
        <p14:creationId xmlns:p14="http://schemas.microsoft.com/office/powerpoint/2010/main" val="3205512811"/>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 Placeholder 33"/>
          <p:cNvSpPr txBox="1">
            <a:spLocks/>
          </p:cNvSpPr>
          <p:nvPr/>
        </p:nvSpPr>
        <p:spPr>
          <a:xfrm>
            <a:off x="840237" y="1492118"/>
            <a:ext cx="3787822" cy="246221"/>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pPr>
            <a:r>
              <a:rPr lang="zh-CN" altLang="en-US" sz="1600">
                <a:latin typeface="Arial" panose="020B0604020202020204" pitchFamily="34" charset="0"/>
                <a:ea typeface="微软雅黑" panose="020B0503020204020204" pitchFamily="34" charset="-122"/>
                <a:sym typeface="Arial" panose="020B0604020202020204" pitchFamily="34" charset="0"/>
              </a:rPr>
              <a:t>控制平面和数据平面之间的接口（</a:t>
            </a:r>
            <a:r>
              <a:rPr lang="en-US" altLang="zh-CN" sz="1600">
                <a:latin typeface="Arial" panose="020B0604020202020204" pitchFamily="34" charset="0"/>
                <a:ea typeface="微软雅黑" panose="020B0503020204020204" pitchFamily="34" charset="-122"/>
                <a:sym typeface="Arial" panose="020B0604020202020204" pitchFamily="34" charset="0"/>
              </a:rPr>
              <a:t>CDPI</a:t>
            </a:r>
            <a:r>
              <a:rPr lang="zh-CN" altLang="en-US" sz="1600">
                <a:latin typeface="Arial" panose="020B0604020202020204" pitchFamily="34" charset="0"/>
                <a:ea typeface="微软雅黑" panose="020B0503020204020204" pitchFamily="34" charset="-122"/>
                <a:sym typeface="Arial" panose="020B0604020202020204" pitchFamily="34" charset="0"/>
              </a:rPr>
              <a:t>）</a:t>
            </a:r>
            <a:endParaRPr lang="en-AU"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31" name="TextBox 8"/>
          <p:cNvSpPr txBox="1"/>
          <p:nvPr/>
        </p:nvSpPr>
        <p:spPr>
          <a:xfrm>
            <a:off x="857250" y="233568"/>
            <a:ext cx="3949155" cy="492443"/>
          </a:xfrm>
          <a:prstGeom prst="rect">
            <a:avLst/>
          </a:prstGeom>
          <a:noFill/>
        </p:spPr>
        <p:txBody>
          <a:bodyPr wrap="square" lIns="0" tIns="0" rIns="0" bIns="0" rtlCol="0" anchor="ctr">
            <a:spAutoFit/>
          </a:bodyPr>
          <a:lstStyle/>
          <a:p>
            <a:r>
              <a:rPr lang="zh-CN" altLang="en-US"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南向接口</a:t>
            </a:r>
            <a:endPar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3" name="图片 3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23478" y="245526"/>
            <a:ext cx="1770593" cy="468526"/>
          </a:xfrm>
          <a:prstGeom prst="rect">
            <a:avLst/>
          </a:prstGeom>
        </p:spPr>
      </p:pic>
      <p:pic>
        <p:nvPicPr>
          <p:cNvPr id="2" name="图片 1">
            <a:extLst>
              <a:ext uri="{FF2B5EF4-FFF2-40B4-BE49-F238E27FC236}">
                <a16:creationId xmlns:a16="http://schemas.microsoft.com/office/drawing/2014/main" id="{905884D0-9E5E-4D99-9096-FF6C6CC36827}"/>
              </a:ext>
            </a:extLst>
          </p:cNvPr>
          <p:cNvPicPr>
            <a:picLocks noChangeAspect="1"/>
          </p:cNvPicPr>
          <p:nvPr/>
        </p:nvPicPr>
        <p:blipFill>
          <a:blip r:embed="rId4"/>
          <a:stretch>
            <a:fillRect/>
          </a:stretch>
        </p:blipFill>
        <p:spPr>
          <a:xfrm>
            <a:off x="6178444" y="1308058"/>
            <a:ext cx="5838952" cy="3810050"/>
          </a:xfrm>
          <a:prstGeom prst="rect">
            <a:avLst/>
          </a:prstGeom>
        </p:spPr>
      </p:pic>
      <p:sp>
        <p:nvSpPr>
          <p:cNvPr id="38" name="Text Placeholder 33">
            <a:extLst>
              <a:ext uri="{FF2B5EF4-FFF2-40B4-BE49-F238E27FC236}">
                <a16:creationId xmlns:a16="http://schemas.microsoft.com/office/drawing/2014/main" id="{99E863D9-3204-4A1C-80D7-38CD45331F45}"/>
              </a:ext>
            </a:extLst>
          </p:cNvPr>
          <p:cNvSpPr txBox="1">
            <a:spLocks/>
          </p:cNvSpPr>
          <p:nvPr/>
        </p:nvSpPr>
        <p:spPr>
          <a:xfrm>
            <a:off x="841453" y="2111048"/>
            <a:ext cx="3787822" cy="492443"/>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pPr>
            <a:r>
              <a:rPr lang="zh-CN" altLang="en-US" sz="1600">
                <a:latin typeface="Arial" panose="020B0604020202020204" pitchFamily="34" charset="0"/>
                <a:ea typeface="微软雅黑" panose="020B0503020204020204" pitchFamily="34" charset="-122"/>
                <a:sym typeface="Arial" panose="020B0604020202020204" pitchFamily="34" charset="0"/>
              </a:rPr>
              <a:t>功能：转发行为控制、设备性能查询、统计报告、事件通知等。</a:t>
            </a:r>
            <a:endParaRPr lang="en-AU"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41" name="Text Placeholder 33">
            <a:extLst>
              <a:ext uri="{FF2B5EF4-FFF2-40B4-BE49-F238E27FC236}">
                <a16:creationId xmlns:a16="http://schemas.microsoft.com/office/drawing/2014/main" id="{B3DA613D-85D3-4CC7-A2C8-16AEE5EFD0A6}"/>
              </a:ext>
            </a:extLst>
          </p:cNvPr>
          <p:cNvSpPr txBox="1">
            <a:spLocks/>
          </p:cNvSpPr>
          <p:nvPr/>
        </p:nvSpPr>
        <p:spPr>
          <a:xfrm>
            <a:off x="839890" y="2889939"/>
            <a:ext cx="3787822" cy="738664"/>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pPr>
            <a:r>
              <a:rPr lang="en-US" altLang="zh-CN" sz="1600">
                <a:latin typeface="Arial" panose="020B0604020202020204" pitchFamily="34" charset="0"/>
                <a:ea typeface="微软雅黑" panose="020B0503020204020204" pitchFamily="34" charset="-122"/>
                <a:sym typeface="Arial" panose="020B0604020202020204" pitchFamily="34" charset="0"/>
              </a:rPr>
              <a:t>ONF</a:t>
            </a:r>
            <a:r>
              <a:rPr lang="zh-CN" altLang="en-US" sz="1600">
                <a:latin typeface="Arial" panose="020B0604020202020204" pitchFamily="34" charset="0"/>
                <a:ea typeface="微软雅黑" panose="020B0503020204020204" pitchFamily="34" charset="-122"/>
                <a:sym typeface="Arial" panose="020B0604020202020204" pitchFamily="34" charset="0"/>
              </a:rPr>
              <a:t>体系架构：标准化的南向接口协议（</a:t>
            </a:r>
            <a:r>
              <a:rPr lang="en-US" altLang="zh-CN" sz="1600">
                <a:latin typeface="Arial" panose="020B0604020202020204" pitchFamily="34" charset="0"/>
                <a:ea typeface="微软雅黑" panose="020B0503020204020204" pitchFamily="34" charset="-122"/>
                <a:sym typeface="Arial" panose="020B0604020202020204" pitchFamily="34" charset="0"/>
              </a:rPr>
              <a:t>Openflow</a:t>
            </a:r>
            <a:r>
              <a:rPr lang="zh-CN" altLang="en-US" sz="1600">
                <a:latin typeface="Arial" panose="020B0604020202020204" pitchFamily="34" charset="0"/>
                <a:ea typeface="微软雅黑" panose="020B0503020204020204" pitchFamily="34" charset="-122"/>
                <a:sym typeface="Arial" panose="020B0604020202020204" pitchFamily="34" charset="0"/>
              </a:rPr>
              <a:t>），不依赖于底层具体厂商的交换设备。</a:t>
            </a:r>
            <a:endParaRPr lang="en-AU"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43" name="Text Placeholder 33">
            <a:extLst>
              <a:ext uri="{FF2B5EF4-FFF2-40B4-BE49-F238E27FC236}">
                <a16:creationId xmlns:a16="http://schemas.microsoft.com/office/drawing/2014/main" id="{FA4F4256-E231-473A-8557-B9565599B7FB}"/>
              </a:ext>
            </a:extLst>
          </p:cNvPr>
          <p:cNvSpPr txBox="1">
            <a:spLocks/>
          </p:cNvSpPr>
          <p:nvPr/>
        </p:nvSpPr>
        <p:spPr>
          <a:xfrm>
            <a:off x="858940" y="3961086"/>
            <a:ext cx="3787822" cy="492443"/>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pPr>
            <a:r>
              <a:rPr lang="zh-CN" altLang="en-US" sz="1600">
                <a:latin typeface="Arial" panose="020B0604020202020204" pitchFamily="34" charset="0"/>
                <a:ea typeface="微软雅黑" panose="020B0503020204020204" pitchFamily="34" charset="-122"/>
                <a:sym typeface="Arial" panose="020B0604020202020204" pitchFamily="34" charset="0"/>
              </a:rPr>
              <a:t>转发面开放协议：允许控制器控制交换机的配置以及相关转发行为。</a:t>
            </a:r>
            <a:endParaRPr lang="en-AU"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45" name="Text Placeholder 33">
            <a:extLst>
              <a:ext uri="{FF2B5EF4-FFF2-40B4-BE49-F238E27FC236}">
                <a16:creationId xmlns:a16="http://schemas.microsoft.com/office/drawing/2014/main" id="{49BF2ECD-EEAE-424A-9025-29411CCF291B}"/>
              </a:ext>
            </a:extLst>
          </p:cNvPr>
          <p:cNvSpPr txBox="1">
            <a:spLocks/>
          </p:cNvSpPr>
          <p:nvPr/>
        </p:nvSpPr>
        <p:spPr>
          <a:xfrm>
            <a:off x="857250" y="4786012"/>
            <a:ext cx="3787822" cy="492443"/>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pPr>
            <a:r>
              <a:rPr lang="en-US" altLang="zh-CN" sz="1600">
                <a:latin typeface="Arial" panose="020B0604020202020204" pitchFamily="34" charset="0"/>
                <a:ea typeface="微软雅黑" panose="020B0503020204020204" pitchFamily="34" charset="-122"/>
                <a:sym typeface="Arial" panose="020B0604020202020204" pitchFamily="34" charset="0"/>
              </a:rPr>
              <a:t>ONF</a:t>
            </a:r>
            <a:r>
              <a:rPr lang="zh-CN" altLang="en-US" sz="1600">
                <a:latin typeface="Arial" panose="020B0604020202020204" pitchFamily="34" charset="0"/>
                <a:ea typeface="微软雅黑" panose="020B0503020204020204" pitchFamily="34" charset="-122"/>
                <a:sym typeface="Arial" panose="020B0604020202020204" pitchFamily="34" charset="0"/>
              </a:rPr>
              <a:t>定义的转发面开放协议：</a:t>
            </a:r>
            <a:r>
              <a:rPr lang="en-US" altLang="zh-CN" sz="1600">
                <a:latin typeface="Arial" panose="020B0604020202020204" pitchFamily="34" charset="0"/>
                <a:ea typeface="微软雅黑" panose="020B0503020204020204" pitchFamily="34" charset="-122"/>
                <a:sym typeface="Arial" panose="020B0604020202020204" pitchFamily="34" charset="0"/>
              </a:rPr>
              <a:t>Openflow</a:t>
            </a:r>
            <a:r>
              <a:rPr lang="zh-CN" altLang="en-US" sz="1600">
                <a:latin typeface="Arial" panose="020B0604020202020204" pitchFamily="34" charset="0"/>
                <a:ea typeface="微软雅黑" panose="020B0503020204020204" pitchFamily="34" charset="-122"/>
                <a:sym typeface="Arial" panose="020B0604020202020204" pitchFamily="34" charset="0"/>
              </a:rPr>
              <a:t>协议</a:t>
            </a:r>
            <a:endParaRPr lang="en-AU" sz="1600" dirty="0">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346096880"/>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wipe(down)">
                                      <p:cBhvr>
                                        <p:cTn id="7" dur="500"/>
                                        <p:tgtEl>
                                          <p:spTgt spid="6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wipe(down)">
                                      <p:cBhvr>
                                        <p:cTn id="10" dur="500"/>
                                        <p:tgtEl>
                                          <p:spTgt spid="38"/>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wipe(down)">
                                      <p:cBhvr>
                                        <p:cTn id="13" dur="500"/>
                                        <p:tgtEl>
                                          <p:spTgt spid="4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wipe(down)">
                                      <p:cBhvr>
                                        <p:cTn id="16" dur="500"/>
                                        <p:tgtEl>
                                          <p:spTgt spid="4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wipe(down)">
                                      <p:cBhvr>
                                        <p:cTn id="1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38" grpId="0"/>
      <p:bldP spid="41" grpId="0"/>
      <p:bldP spid="43" grpId="0"/>
      <p:bldP spid="4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 Placeholder 33"/>
          <p:cNvSpPr txBox="1">
            <a:spLocks/>
          </p:cNvSpPr>
          <p:nvPr/>
        </p:nvSpPr>
        <p:spPr>
          <a:xfrm>
            <a:off x="822403" y="1339804"/>
            <a:ext cx="3787822" cy="738664"/>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pPr>
            <a:r>
              <a:rPr lang="zh-CN" altLang="en-US" sz="1600">
                <a:latin typeface="Arial" panose="020B0604020202020204" pitchFamily="34" charset="0"/>
                <a:ea typeface="微软雅黑" panose="020B0503020204020204" pitchFamily="34" charset="-122"/>
                <a:sym typeface="Arial" panose="020B0604020202020204" pitchFamily="34" charset="0"/>
              </a:rPr>
              <a:t>应用平面与控制平面之间的接口（</a:t>
            </a:r>
            <a:r>
              <a:rPr lang="en-US" altLang="zh-CN" sz="1600">
                <a:latin typeface="Arial" panose="020B0604020202020204" pitchFamily="34" charset="0"/>
                <a:ea typeface="微软雅黑" panose="020B0503020204020204" pitchFamily="34" charset="-122"/>
                <a:sym typeface="Arial" panose="020B0604020202020204" pitchFamily="34" charset="0"/>
              </a:rPr>
              <a:t>NBI</a:t>
            </a:r>
            <a:r>
              <a:rPr lang="zh-CN" altLang="en-US" sz="1600">
                <a:latin typeface="Arial" panose="020B0604020202020204" pitchFamily="34" charset="0"/>
                <a:ea typeface="微软雅黑" panose="020B0503020204020204" pitchFamily="34" charset="-122"/>
                <a:sym typeface="Arial" panose="020B0604020202020204" pitchFamily="34" charset="0"/>
              </a:rPr>
              <a:t>），向应用层提供抽象的网络视图，使应用能直接控制网络的行为）</a:t>
            </a:r>
            <a:endParaRPr lang="en-AU"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31" name="TextBox 8"/>
          <p:cNvSpPr txBox="1"/>
          <p:nvPr/>
        </p:nvSpPr>
        <p:spPr>
          <a:xfrm>
            <a:off x="857250" y="233568"/>
            <a:ext cx="3949155" cy="492443"/>
          </a:xfrm>
          <a:prstGeom prst="rect">
            <a:avLst/>
          </a:prstGeom>
          <a:noFill/>
        </p:spPr>
        <p:txBody>
          <a:bodyPr wrap="square" lIns="0" tIns="0" rIns="0" bIns="0" rtlCol="0" anchor="ctr">
            <a:spAutoFit/>
          </a:bodyPr>
          <a:lstStyle/>
          <a:p>
            <a:r>
              <a:rPr lang="zh-CN" altLang="en-US"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北向接口</a:t>
            </a:r>
            <a:endPar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3" name="图片 3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23478" y="245526"/>
            <a:ext cx="1770593" cy="468526"/>
          </a:xfrm>
          <a:prstGeom prst="rect">
            <a:avLst/>
          </a:prstGeom>
        </p:spPr>
      </p:pic>
      <p:sp>
        <p:nvSpPr>
          <p:cNvPr id="38" name="Text Placeholder 33">
            <a:extLst>
              <a:ext uri="{FF2B5EF4-FFF2-40B4-BE49-F238E27FC236}">
                <a16:creationId xmlns:a16="http://schemas.microsoft.com/office/drawing/2014/main" id="{99E863D9-3204-4A1C-80D7-38CD45331F45}"/>
              </a:ext>
            </a:extLst>
          </p:cNvPr>
          <p:cNvSpPr txBox="1">
            <a:spLocks/>
          </p:cNvSpPr>
          <p:nvPr/>
        </p:nvSpPr>
        <p:spPr>
          <a:xfrm>
            <a:off x="822403" y="2540149"/>
            <a:ext cx="3787822" cy="246221"/>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pPr>
            <a:r>
              <a:rPr lang="zh-CN" altLang="en-US" sz="1600">
                <a:latin typeface="Arial" panose="020B0604020202020204" pitchFamily="34" charset="0"/>
                <a:ea typeface="微软雅黑" panose="020B0503020204020204" pitchFamily="34" charset="-122"/>
                <a:sym typeface="Arial" panose="020B0604020202020204" pitchFamily="34" charset="0"/>
              </a:rPr>
              <a:t>开放的、与产商无关的接口</a:t>
            </a:r>
            <a:endParaRPr lang="en-AU"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41" name="Text Placeholder 33">
            <a:extLst>
              <a:ext uri="{FF2B5EF4-FFF2-40B4-BE49-F238E27FC236}">
                <a16:creationId xmlns:a16="http://schemas.microsoft.com/office/drawing/2014/main" id="{B3DA613D-85D3-4CC7-A2C8-16AEE5EFD0A6}"/>
              </a:ext>
            </a:extLst>
          </p:cNvPr>
          <p:cNvSpPr txBox="1">
            <a:spLocks/>
          </p:cNvSpPr>
          <p:nvPr/>
        </p:nvSpPr>
        <p:spPr>
          <a:xfrm>
            <a:off x="822403" y="3249863"/>
            <a:ext cx="3787822" cy="492443"/>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pPr>
            <a:r>
              <a:rPr lang="en-US" altLang="zh-CN" sz="1600">
                <a:latin typeface="Arial" panose="020B0604020202020204" pitchFamily="34" charset="0"/>
                <a:ea typeface="微软雅黑" panose="020B0503020204020204" pitchFamily="34" charset="-122"/>
                <a:sym typeface="Arial" panose="020B0604020202020204" pitchFamily="34" charset="0"/>
              </a:rPr>
              <a:t>SDN</a:t>
            </a:r>
            <a:r>
              <a:rPr lang="zh-CN" altLang="en-US" sz="1600">
                <a:latin typeface="Arial" panose="020B0604020202020204" pitchFamily="34" charset="0"/>
                <a:ea typeface="微软雅黑" panose="020B0503020204020204" pitchFamily="34" charset="-122"/>
                <a:sym typeface="Arial" panose="020B0604020202020204" pitchFamily="34" charset="0"/>
              </a:rPr>
              <a:t>北向接口设计：控制器将网络能力封装后开放接口，供上层业务调用。</a:t>
            </a:r>
            <a:endParaRPr lang="en-AU" sz="1600" dirty="0">
              <a:latin typeface="Arial" panose="020B0604020202020204" pitchFamily="34" charset="0"/>
              <a:ea typeface="微软雅黑" panose="020B0503020204020204" pitchFamily="34" charset="-122"/>
              <a:sym typeface="Arial" panose="020B0604020202020204" pitchFamily="34" charset="0"/>
            </a:endParaRPr>
          </a:p>
        </p:txBody>
      </p:sp>
      <p:sp>
        <p:nvSpPr>
          <p:cNvPr id="43" name="Text Placeholder 33">
            <a:extLst>
              <a:ext uri="{FF2B5EF4-FFF2-40B4-BE49-F238E27FC236}">
                <a16:creationId xmlns:a16="http://schemas.microsoft.com/office/drawing/2014/main" id="{FA4F4256-E231-473A-8557-B9565599B7FB}"/>
              </a:ext>
            </a:extLst>
          </p:cNvPr>
          <p:cNvSpPr txBox="1">
            <a:spLocks/>
          </p:cNvSpPr>
          <p:nvPr/>
        </p:nvSpPr>
        <p:spPr>
          <a:xfrm>
            <a:off x="824807" y="4205799"/>
            <a:ext cx="3787822" cy="246221"/>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pPr>
            <a:r>
              <a:rPr lang="en-US" altLang="zh-CN" sz="1600">
                <a:latin typeface="Arial" panose="020B0604020202020204" pitchFamily="34" charset="0"/>
                <a:ea typeface="微软雅黑" panose="020B0503020204020204" pitchFamily="34" charset="-122"/>
                <a:sym typeface="Arial" panose="020B0604020202020204" pitchFamily="34" charset="0"/>
              </a:rPr>
              <a:t>REST API</a:t>
            </a:r>
            <a:r>
              <a:rPr lang="zh-CN" altLang="en-US" sz="1600">
                <a:latin typeface="Arial" panose="020B0604020202020204" pitchFamily="34" charset="0"/>
                <a:ea typeface="微软雅黑" panose="020B0503020204020204" pitchFamily="34" charset="-122"/>
                <a:sym typeface="Arial" panose="020B0604020202020204" pitchFamily="34" charset="0"/>
              </a:rPr>
              <a:t>成为</a:t>
            </a:r>
            <a:r>
              <a:rPr lang="en-US" altLang="zh-CN" sz="1600">
                <a:latin typeface="Arial" panose="020B0604020202020204" pitchFamily="34" charset="0"/>
                <a:ea typeface="微软雅黑" panose="020B0503020204020204" pitchFamily="34" charset="-122"/>
                <a:sym typeface="Arial" panose="020B0604020202020204" pitchFamily="34" charset="0"/>
              </a:rPr>
              <a:t>SDN</a:t>
            </a:r>
            <a:r>
              <a:rPr lang="zh-CN" altLang="en-US" sz="1600">
                <a:latin typeface="Arial" panose="020B0604020202020204" pitchFamily="34" charset="0"/>
                <a:ea typeface="微软雅黑" panose="020B0503020204020204" pitchFamily="34" charset="-122"/>
                <a:sym typeface="Arial" panose="020B0604020202020204" pitchFamily="34" charset="0"/>
              </a:rPr>
              <a:t>北向接口的主流设计</a:t>
            </a:r>
            <a:endParaRPr lang="en-AU" sz="1600" dirty="0">
              <a:latin typeface="Arial" panose="020B0604020202020204" pitchFamily="34" charset="0"/>
              <a:ea typeface="微软雅黑" panose="020B0503020204020204" pitchFamily="34" charset="-122"/>
              <a:sym typeface="Arial" panose="020B0604020202020204" pitchFamily="34" charset="0"/>
            </a:endParaRPr>
          </a:p>
        </p:txBody>
      </p:sp>
      <p:pic>
        <p:nvPicPr>
          <p:cNvPr id="1026" name="Picture 2" descr="https://img-blog.csdnimg.cn/20190615131741328.png?x-oss-process=image/watermark,type_ZmFuZ3poZW5naGVpdGk,shadow_10,text_aHR0cHM6Ly9ibG9nLmNzZG4ubmV0L3FxXzQzMTY2NTkz,size_16,color_FFFFFF,t_70">
            <a:extLst>
              <a:ext uri="{FF2B5EF4-FFF2-40B4-BE49-F238E27FC236}">
                <a16:creationId xmlns:a16="http://schemas.microsoft.com/office/drawing/2014/main" id="{9D1AADC8-27E3-45E1-81DB-30151AA084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9375" y="1016250"/>
            <a:ext cx="5276850" cy="4467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1089208"/>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wipe(down)">
                                      <p:cBhvr>
                                        <p:cTn id="7" dur="500"/>
                                        <p:tgtEl>
                                          <p:spTgt spid="6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wipe(down)">
                                      <p:cBhvr>
                                        <p:cTn id="10" dur="500"/>
                                        <p:tgtEl>
                                          <p:spTgt spid="38"/>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wipe(down)">
                                      <p:cBhvr>
                                        <p:cTn id="13" dur="500"/>
                                        <p:tgtEl>
                                          <p:spTgt spid="4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wipe(down)">
                                      <p:cBhvr>
                                        <p:cTn id="16"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38" grpId="0"/>
      <p:bldP spid="41" grpId="0"/>
      <p:bldP spid="4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4238836" y="3493251"/>
            <a:ext cx="4381081" cy="96997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72720" tIns="36359" rIns="72720" bIns="36359"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65" y="2214894"/>
            <a:ext cx="1020423" cy="10204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a:solidFill>
                  <a:schemeClr val="bg1"/>
                </a:solidFill>
                <a:latin typeface="Arial" panose="020B0604020202020204" pitchFamily="34" charset="0"/>
                <a:ea typeface="微软雅黑" panose="020B0503020204020204" pitchFamily="34" charset="-122"/>
                <a:sym typeface="Arial" panose="020B0604020202020204" pitchFamily="34" charset="0"/>
              </a:rPr>
              <a:t>04</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5161472" y="3485794"/>
            <a:ext cx="2535812" cy="984885"/>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altLang="zh-CN" sz="3200">
                <a:solidFill>
                  <a:schemeClr val="bg1"/>
                </a:solidFill>
                <a:latin typeface="微软雅黑" panose="020B0503020204020204" pitchFamily="34" charset="-122"/>
                <a:ea typeface="微软雅黑" panose="020B0503020204020204" pitchFamily="34" charset="-122"/>
                <a:sym typeface="Arial" panose="020B0604020202020204" pitchFamily="34" charset="0"/>
              </a:rPr>
              <a:t>SDN</a:t>
            </a:r>
          </a:p>
          <a:p>
            <a:pPr algn="ctr"/>
            <a:r>
              <a:rPr lang="zh-CN" altLang="en-US" sz="3200">
                <a:solidFill>
                  <a:schemeClr val="bg1"/>
                </a:solidFill>
                <a:latin typeface="微软雅黑" panose="020B0503020204020204" pitchFamily="34" charset="-122"/>
                <a:ea typeface="微软雅黑" panose="020B0503020204020204" pitchFamily="34" charset="-122"/>
                <a:sym typeface="Arial" panose="020B0604020202020204" pitchFamily="34" charset="0"/>
              </a:rPr>
              <a:t>基本</a:t>
            </a:r>
            <a:r>
              <a:rPr lang="zh-CN" altLang="en-US" sz="3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工作原理</a:t>
            </a:r>
          </a:p>
        </p:txBody>
      </p:sp>
    </p:spTree>
    <p:extLst>
      <p:ext uri="{BB962C8B-B14F-4D97-AF65-F5344CB8AC3E}">
        <p14:creationId xmlns:p14="http://schemas.microsoft.com/office/powerpoint/2010/main" val="1063140211"/>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577830" y="1336677"/>
            <a:ext cx="8280920" cy="5175457"/>
          </a:xfrm>
          <a:prstGeom prst="rect">
            <a:avLst/>
          </a:prstGeom>
          <a:blipFill dpi="0" rotWithShape="1">
            <a:blip r:embed="rId3" cstate="print">
              <a:grayscl/>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92671" y="1328566"/>
            <a:ext cx="5966001" cy="48080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sz="2002">
              <a:latin typeface="Arial" panose="020B0604020202020204" pitchFamily="34" charset="0"/>
              <a:ea typeface="微软雅黑" panose="020B0503020204020204" pitchFamily="34" charset="-122"/>
              <a:sym typeface="Arial" panose="020B0604020202020204" pitchFamily="34" charset="0"/>
            </a:endParaRPr>
          </a:p>
        </p:txBody>
      </p:sp>
      <p:sp>
        <p:nvSpPr>
          <p:cNvPr id="12" name="Content Placeholder 2"/>
          <p:cNvSpPr txBox="1">
            <a:spLocks/>
          </p:cNvSpPr>
          <p:nvPr/>
        </p:nvSpPr>
        <p:spPr>
          <a:xfrm>
            <a:off x="452711" y="1581596"/>
            <a:ext cx="5256584" cy="4136517"/>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lvl="0" algn="l" defTabSz="914400">
              <a:spcBef>
                <a:spcPct val="0"/>
              </a:spcBef>
              <a:spcAft>
                <a:spcPct val="0"/>
              </a:spcAft>
              <a:buClrTx/>
              <a:buSzTx/>
            </a:pPr>
            <a:r>
              <a:rPr lang="zh-CN" altLang="en-US" sz="1400" dirty="0">
                <a:solidFill>
                  <a:schemeClr val="bg1"/>
                </a:solidFill>
                <a:latin typeface="Calibri" panose="020F0502020204030204" pitchFamily="34" charset="0"/>
              </a:rPr>
              <a:t>控制器和转发器之间的控制通道建立，通常使用传统的IGP来打通控制通道。</a:t>
            </a:r>
          </a:p>
          <a:p>
            <a:pPr lvl="0" algn="l" defTabSz="914400">
              <a:spcBef>
                <a:spcPct val="0"/>
              </a:spcBef>
              <a:spcAft>
                <a:spcPct val="0"/>
              </a:spcAft>
              <a:buClrTx/>
              <a:buSzTx/>
            </a:pPr>
            <a:endParaRPr lang="zh-CN" altLang="en-US" sz="1400" dirty="0">
              <a:solidFill>
                <a:schemeClr val="bg1"/>
              </a:solidFill>
              <a:latin typeface="Calibri" panose="020F0502020204030204" pitchFamily="34" charset="0"/>
            </a:endParaRPr>
          </a:p>
          <a:p>
            <a:pPr lvl="0" algn="l" defTabSz="914400">
              <a:spcBef>
                <a:spcPct val="0"/>
              </a:spcBef>
              <a:spcAft>
                <a:spcPct val="0"/>
              </a:spcAft>
              <a:buClrTx/>
              <a:buSzTx/>
            </a:pPr>
            <a:r>
              <a:rPr lang="zh-CN" altLang="en-US" sz="1400" dirty="0">
                <a:solidFill>
                  <a:schemeClr val="bg1"/>
                </a:solidFill>
                <a:latin typeface="Calibri" panose="020F0502020204030204" pitchFamily="34" charset="0"/>
              </a:rPr>
              <a:t>控制器和转发器建立控制协议连接后，需要从转发器收集网络资源信息，包括设备信息、接口信息、标签信息等，控制器还需要通过拓扑收集协议收集网络拓扑信息。</a:t>
            </a:r>
          </a:p>
          <a:p>
            <a:pPr lvl="0" algn="l" defTabSz="914400">
              <a:spcBef>
                <a:spcPct val="0"/>
              </a:spcBef>
              <a:spcAft>
                <a:spcPct val="0"/>
              </a:spcAft>
              <a:buClrTx/>
              <a:buSzTx/>
            </a:pPr>
            <a:endParaRPr lang="zh-CN" altLang="en-US" sz="1400" dirty="0">
              <a:solidFill>
                <a:schemeClr val="bg1"/>
              </a:solidFill>
              <a:latin typeface="Calibri" panose="020F0502020204030204" pitchFamily="34" charset="0"/>
            </a:endParaRPr>
          </a:p>
          <a:p>
            <a:pPr lvl="0" algn="l" defTabSz="914400">
              <a:spcBef>
                <a:spcPct val="0"/>
              </a:spcBef>
              <a:spcAft>
                <a:spcPct val="0"/>
              </a:spcAft>
              <a:buClrTx/>
              <a:buSzTx/>
            </a:pPr>
            <a:r>
              <a:rPr lang="zh-CN" altLang="en-US" sz="1400" dirty="0">
                <a:solidFill>
                  <a:schemeClr val="bg1"/>
                </a:solidFill>
                <a:latin typeface="Calibri" panose="020F0502020204030204" pitchFamily="34" charset="0"/>
              </a:rPr>
              <a:t>控制器利用网络拓扑信息和网络资源信息计算网络内部的交换路径，同时控制器会利用一些传统协议和外部网络运行的一些传统路由协议，包括BGP、IGP等，来学习业务路由并向外扩散业务路由，把这些业务路由和内部交换路径转发信息下发给转发器。</a:t>
            </a:r>
          </a:p>
          <a:p>
            <a:pPr lvl="0" algn="l" defTabSz="914400">
              <a:spcBef>
                <a:spcPct val="0"/>
              </a:spcBef>
              <a:spcAft>
                <a:spcPct val="0"/>
              </a:spcAft>
              <a:buClrTx/>
              <a:buSzTx/>
            </a:pPr>
            <a:endParaRPr lang="zh-CN" altLang="en-US" sz="1400" dirty="0">
              <a:solidFill>
                <a:schemeClr val="bg1"/>
              </a:solidFill>
              <a:latin typeface="Calibri" panose="020F0502020204030204" pitchFamily="34" charset="0"/>
            </a:endParaRPr>
          </a:p>
          <a:p>
            <a:pPr lvl="0" algn="l" defTabSz="914400">
              <a:spcBef>
                <a:spcPct val="0"/>
              </a:spcBef>
              <a:spcAft>
                <a:spcPct val="0"/>
              </a:spcAft>
              <a:buClrTx/>
              <a:buSzTx/>
            </a:pPr>
            <a:r>
              <a:rPr lang="zh-CN" altLang="en-US" sz="1400" dirty="0">
                <a:solidFill>
                  <a:schemeClr val="bg1"/>
                </a:solidFill>
                <a:latin typeface="Calibri" panose="020F0502020204030204" pitchFamily="34" charset="0"/>
              </a:rPr>
              <a:t>转发器接收控制器下发的网络内部交换路径转发表数据和业务路由转发表数据，并依据这些转发表进行报文转发。</a:t>
            </a:r>
          </a:p>
          <a:p>
            <a:pPr lvl="0" algn="l" defTabSz="914400">
              <a:spcBef>
                <a:spcPct val="0"/>
              </a:spcBef>
              <a:spcAft>
                <a:spcPct val="0"/>
              </a:spcAft>
              <a:buClrTx/>
              <a:buSzTx/>
            </a:pPr>
            <a:endParaRPr lang="zh-CN" altLang="en-US" sz="1400" dirty="0">
              <a:solidFill>
                <a:schemeClr val="bg1"/>
              </a:solidFill>
              <a:latin typeface="Calibri" panose="020F0502020204030204" pitchFamily="34" charset="0"/>
            </a:endParaRPr>
          </a:p>
          <a:p>
            <a:pPr lvl="0" algn="l" defTabSz="914400">
              <a:spcBef>
                <a:spcPct val="0"/>
              </a:spcBef>
              <a:spcAft>
                <a:spcPct val="0"/>
              </a:spcAft>
              <a:buClrTx/>
              <a:buSzTx/>
            </a:pPr>
            <a:r>
              <a:rPr lang="zh-CN" altLang="en-US" sz="1400" dirty="0">
                <a:solidFill>
                  <a:schemeClr val="bg1"/>
                </a:solidFill>
                <a:latin typeface="Calibri" panose="020F0502020204030204" pitchFamily="34" charset="0"/>
              </a:rPr>
              <a:t>当网络状态发生变化时，SDN控制器会实时感知网络状态，并重新计算网络内部交换路径和业务路由，以确保网络能够继续正常提供业务。</a:t>
            </a:r>
          </a:p>
          <a:p>
            <a:endParaRPr lang="zh-CN" altLang="en-US" sz="1400" dirty="0">
              <a:solidFill>
                <a:schemeClr val="bg1"/>
              </a:solidFill>
            </a:endParaRPr>
          </a:p>
        </p:txBody>
      </p:sp>
      <p:sp>
        <p:nvSpPr>
          <p:cNvPr id="7" name="TextBox 8"/>
          <p:cNvSpPr txBox="1"/>
          <p:nvPr/>
        </p:nvSpPr>
        <p:spPr>
          <a:xfrm>
            <a:off x="857250" y="233568"/>
            <a:ext cx="3949155" cy="492443"/>
          </a:xfrm>
          <a:prstGeom prst="rect">
            <a:avLst/>
          </a:prstGeom>
          <a:noFill/>
        </p:spPr>
        <p:txBody>
          <a:bodyPr wrap="square" lIns="0" tIns="0" rIns="0" bIns="0" rtlCol="0" anchor="ctr">
            <a:spAutoFit/>
          </a:bodyPr>
          <a:lstStyle/>
          <a:p>
            <a:r>
              <a:rPr lang="en-US" altLang="zh-CN"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320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基本工作原理</a:t>
            </a:r>
            <a:endPar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13" name="图片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923478" y="245526"/>
            <a:ext cx="1770593" cy="468526"/>
          </a:xfrm>
          <a:prstGeom prst="rect">
            <a:avLst/>
          </a:prstGeom>
        </p:spPr>
      </p:pic>
    </p:spTree>
    <p:extLst>
      <p:ext uri="{BB962C8B-B14F-4D97-AF65-F5344CB8AC3E}">
        <p14:creationId xmlns:p14="http://schemas.microsoft.com/office/powerpoint/2010/main" val="224688542"/>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500"/>
                            </p:stCondLst>
                            <p:childTnLst>
                              <p:par>
                                <p:cTn id="5" presetID="2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200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2500"/>
                            </p:stCondLst>
                            <p:childTnLst>
                              <p:par>
                                <p:cTn id="13" presetID="2" presetClass="entr" presetSubtype="1"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4238836" y="3493251"/>
            <a:ext cx="4381081" cy="96997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72720" tIns="36359" rIns="72720" bIns="36359"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65" y="2214894"/>
            <a:ext cx="1020423" cy="10204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a:solidFill>
                  <a:schemeClr val="bg1"/>
                </a:solidFill>
                <a:latin typeface="Arial" panose="020B0604020202020204" pitchFamily="34" charset="0"/>
                <a:ea typeface="微软雅黑" panose="020B0503020204020204" pitchFamily="34" charset="-122"/>
                <a:sym typeface="Arial" panose="020B0604020202020204" pitchFamily="34" charset="0"/>
              </a:rPr>
              <a:t>05</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5003335" y="3461223"/>
            <a:ext cx="2852079" cy="984885"/>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altLang="zh-CN" sz="3200">
                <a:solidFill>
                  <a:schemeClr val="bg1"/>
                </a:solidFill>
                <a:latin typeface="微软雅黑" panose="020B0503020204020204" pitchFamily="34" charset="-122"/>
                <a:ea typeface="微软雅黑" panose="020B0503020204020204" pitchFamily="34" charset="-122"/>
                <a:sym typeface="Arial" panose="020B0604020202020204" pitchFamily="34" charset="0"/>
              </a:rPr>
              <a:t>SDN</a:t>
            </a:r>
          </a:p>
          <a:p>
            <a:pPr algn="ctr"/>
            <a:r>
              <a:rPr lang="zh-CN" altLang="en-US" sz="3200">
                <a:solidFill>
                  <a:schemeClr val="bg1"/>
                </a:solidFill>
                <a:latin typeface="微软雅黑" panose="020B0503020204020204" pitchFamily="34" charset="-122"/>
                <a:ea typeface="微软雅黑" panose="020B0503020204020204" pitchFamily="34" charset="-122"/>
                <a:sym typeface="Arial" panose="020B0604020202020204" pitchFamily="34" charset="0"/>
              </a:rPr>
              <a:t>应用</a:t>
            </a:r>
            <a:r>
              <a:rPr lang="zh-CN" altLang="en-US" sz="3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与发展前景</a:t>
            </a:r>
          </a:p>
        </p:txBody>
      </p:sp>
    </p:spTree>
    <p:extLst>
      <p:ext uri="{BB962C8B-B14F-4D97-AF65-F5344CB8AC3E}">
        <p14:creationId xmlns:p14="http://schemas.microsoft.com/office/powerpoint/2010/main" val="1914137116"/>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253940" y="1577022"/>
            <a:ext cx="6296115" cy="13346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11" name="Text Placeholder 33"/>
          <p:cNvSpPr txBox="1">
            <a:spLocks/>
          </p:cNvSpPr>
          <p:nvPr/>
        </p:nvSpPr>
        <p:spPr>
          <a:xfrm>
            <a:off x="6485497" y="1754191"/>
            <a:ext cx="5920690" cy="843821"/>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pPr>
            <a:r>
              <a:rPr lang="zh-CN" altLang="en-US"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为满足海洋观测系统边缘计算服务对网络实时可靠和灵活可重构的要求，本研究基于</a:t>
            </a:r>
            <a:r>
              <a:rPr lang="en-US" altLang="zh-CN"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MEC-SDN</a:t>
            </a:r>
            <a:r>
              <a:rPr lang="zh-CN" altLang="en-US"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搭建海洋观测数据传输网络架构，主要实现高效网络和极简运维</a:t>
            </a:r>
            <a:r>
              <a:rPr lang="en-US" altLang="zh-CN"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2</a:t>
            </a:r>
            <a:r>
              <a:rPr lang="zh-CN" altLang="en-US"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个关键价值，分别带来的效益是网络稳定可靠和业务灵活调整。基于</a:t>
            </a:r>
            <a:r>
              <a:rPr lang="en-US" altLang="zh-CN"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MEC-SDN</a:t>
            </a:r>
            <a:r>
              <a:rPr lang="zh-CN" altLang="en-US"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的远岛观测数据传输网络架构如图所示。</a:t>
            </a:r>
            <a:endParaRPr lang="en-AU" sz="1371"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Oval 22"/>
          <p:cNvSpPr/>
          <p:nvPr/>
        </p:nvSpPr>
        <p:spPr>
          <a:xfrm>
            <a:off x="6176603" y="3162662"/>
            <a:ext cx="617788" cy="61778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687"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25" name="Text Placeholder 33"/>
          <p:cNvSpPr txBox="1">
            <a:spLocks/>
          </p:cNvSpPr>
          <p:nvPr/>
        </p:nvSpPr>
        <p:spPr>
          <a:xfrm>
            <a:off x="6929819" y="3087426"/>
            <a:ext cx="5620236" cy="1334608"/>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部署于信息中心网络中，并提供统一的控制平面接口</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[17]</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。根据物理布局，</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通常分为插入导入模式、核心</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导入模式、边缘</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导入模式和边缘</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Overlay</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导入模式等。根据远岛观测数据传输的实际情况和需求，将所有设备集约化显然不现实，而适合采取边缘</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导入模式，即只须将边缘网络</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化，允许原有网络和</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网络并存，并在原有网络环境下按实际需求局部导入</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模式。</a:t>
            </a:r>
            <a:endParaRPr lang="en-AU"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Oval 25"/>
          <p:cNvSpPr/>
          <p:nvPr/>
        </p:nvSpPr>
        <p:spPr>
          <a:xfrm>
            <a:off x="6120481" y="4606458"/>
            <a:ext cx="617788" cy="61778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150000"/>
              </a:lnSpc>
            </a:pPr>
            <a:r>
              <a:rPr lang="en-AU" sz="1687" dirty="0">
                <a:solidFill>
                  <a:srgbClr val="FFFFFF"/>
                </a:solidFill>
                <a:latin typeface="Arial" panose="020B0604020202020204" pitchFamily="34" charset="0"/>
                <a:ea typeface="微软雅黑" panose="020B0503020204020204" pitchFamily="34" charset="-122"/>
                <a:sym typeface="Arial" panose="020B0604020202020204" pitchFamily="34" charset="0"/>
              </a:rPr>
              <a:t>02</a:t>
            </a:r>
            <a:endParaRPr lang="en-US" sz="1687"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Text Placeholder 33"/>
          <p:cNvSpPr txBox="1">
            <a:spLocks/>
          </p:cNvSpPr>
          <p:nvPr/>
        </p:nvSpPr>
        <p:spPr>
          <a:xfrm>
            <a:off x="6937044" y="4684002"/>
            <a:ext cx="5469143" cy="1292662"/>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使用边缘</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导入模式，通过网络设备集约和虚拟租户网，把分散部门的网络进行统一配置和统一管理。虚拟租户网的管理员权限根据部门需求提供，保证各部门能够自由配置本部门的网络。使用</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实现的虚拟租户网不仅能够方便地隔离各部门的网络，而且能够利用</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控制器的操作接口迅速完成传感设备调度时的网络配置变更，减少用于网络配置的人工费用。</a:t>
            </a:r>
            <a:endParaRPr lang="en-AU"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Text Placeholder 32"/>
          <p:cNvSpPr txBox="1">
            <a:spLocks/>
          </p:cNvSpPr>
          <p:nvPr/>
        </p:nvSpPr>
        <p:spPr>
          <a:xfrm>
            <a:off x="1414738" y="4454749"/>
            <a:ext cx="4718902" cy="323165"/>
          </a:xfrm>
          <a:prstGeom prst="rect">
            <a:avLst/>
          </a:prstGeom>
        </p:spPr>
        <p:txBody>
          <a:bodyPr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50000"/>
              </a:lnSpc>
              <a:buNone/>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TextBox 8"/>
          <p:cNvSpPr txBox="1"/>
          <p:nvPr/>
        </p:nvSpPr>
        <p:spPr>
          <a:xfrm>
            <a:off x="380703" y="709762"/>
            <a:ext cx="8784976" cy="492443"/>
          </a:xfrm>
          <a:prstGeom prst="rect">
            <a:avLst/>
          </a:prstGeom>
          <a:noFill/>
        </p:spPr>
        <p:txBody>
          <a:bodyPr wrap="square" lIns="0" tIns="0" rIns="0" bIns="0" rtlCol="0" anchor="ctr">
            <a:spAutoFit/>
          </a:bodyPr>
          <a:lstStyle/>
          <a:p>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基于</a:t>
            </a:r>
            <a:r>
              <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MEC-SDN</a:t>
            </a:r>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的远岛观测数据传输网络架构</a:t>
            </a:r>
            <a:endPar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 name="图片 2">
            <a:extLst>
              <a:ext uri="{FF2B5EF4-FFF2-40B4-BE49-F238E27FC236}">
                <a16:creationId xmlns:a16="http://schemas.microsoft.com/office/drawing/2014/main" id="{3652CE1D-DC27-4507-9ED9-B8D38FE9DCB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2563" y="1694647"/>
            <a:ext cx="4664026" cy="4694982"/>
          </a:xfrm>
          <a:prstGeom prst="rect">
            <a:avLst/>
          </a:prstGeom>
        </p:spPr>
      </p:pic>
      <p:sp>
        <p:nvSpPr>
          <p:cNvPr id="8" name="文本框 7">
            <a:extLst>
              <a:ext uri="{FF2B5EF4-FFF2-40B4-BE49-F238E27FC236}">
                <a16:creationId xmlns:a16="http://schemas.microsoft.com/office/drawing/2014/main" id="{D38FA8D4-BE8B-4A9F-BB97-61DEAEB8BB81}"/>
              </a:ext>
            </a:extLst>
          </p:cNvPr>
          <p:cNvSpPr txBox="1"/>
          <p:nvPr/>
        </p:nvSpPr>
        <p:spPr>
          <a:xfrm>
            <a:off x="596727" y="6640661"/>
            <a:ext cx="11926663" cy="261610"/>
          </a:xfrm>
          <a:prstGeom prst="rect">
            <a:avLst/>
          </a:prstGeom>
          <a:noFill/>
        </p:spPr>
        <p:txBody>
          <a:bodyPr wrap="none" rtlCol="0">
            <a:spAutoFit/>
          </a:bodyPr>
          <a:lstStyle/>
          <a:p>
            <a:r>
              <a:rPr lang="en-US" altLang="zh-CN" sz="1100" dirty="0">
                <a:hlinkClick r:id="rId4"/>
              </a:rPr>
              <a:t>https://kns.cnki.net/KXReader/Detail?TIMESTAMP=637583380129121094&amp;DBCODE=CAPJ&amp;TABLEName=CAPJLAST&amp;FileName=HKGL20210521000&amp;RESULT=1&amp;SIGN=fNRxKqKRIq%2fkOMU6L8xspi0l1i8%3d</a:t>
            </a:r>
            <a:endParaRPr lang="zh-CN" altLang="en-US" sz="1100" dirty="0"/>
          </a:p>
        </p:txBody>
      </p:sp>
    </p:spTree>
    <p:extLst>
      <p:ext uri="{BB962C8B-B14F-4D97-AF65-F5344CB8AC3E}">
        <p14:creationId xmlns:p14="http://schemas.microsoft.com/office/powerpoint/2010/main" val="2912549035"/>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ipe(left)">
                                      <p:cBhvr>
                                        <p:cTn id="10" dur="500"/>
                                        <p:tgtEl>
                                          <p:spTgt spid="3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fade">
                                      <p:cBhvr>
                                        <p:cTn id="24"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3" grpId="0" animBg="1"/>
      <p:bldP spid="25" grpId="0"/>
      <p:bldP spid="26" grpId="0" animBg="1"/>
      <p:bldP spid="28" grpId="0"/>
      <p:bldP spid="3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SubTitle_4"/>
          <p:cNvSpPr>
            <a:spLocks noChangeArrowheads="1"/>
          </p:cNvSpPr>
          <p:nvPr>
            <p:custDataLst>
              <p:tags r:id="rId2"/>
            </p:custDataLst>
          </p:nvPr>
        </p:nvSpPr>
        <p:spPr bwMode="gray">
          <a:xfrm>
            <a:off x="6432576" y="4369830"/>
            <a:ext cx="4395530" cy="681372"/>
          </a:xfrm>
          <a:prstGeom prst="roundRect">
            <a:avLst>
              <a:gd name="adj" fmla="val 50000"/>
            </a:avLst>
          </a:prstGeom>
          <a:solidFill>
            <a:schemeClr val="accent5"/>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lvl="0" algn="ctr">
              <a:buNone/>
            </a:pPr>
            <a:r>
              <a:rPr lang="en-US" altLang="zh-CN" sz="2000">
                <a:solidFill>
                  <a:schemeClr val="bg1"/>
                </a:solidFill>
                <a:latin typeface="Arial" panose="020B0604020202020204" pitchFamily="34" charset="0"/>
                <a:ea typeface="微软雅黑" panose="020B0503020204020204" pitchFamily="34" charset="-122"/>
                <a:sym typeface="Arial" panose="020B0604020202020204" pitchFamily="34" charset="0"/>
              </a:rPr>
              <a:t>SDN</a:t>
            </a:r>
            <a:r>
              <a:rPr lang="zh-CN" altLang="en-US" sz="2000">
                <a:solidFill>
                  <a:schemeClr val="bg1"/>
                </a:solidFill>
                <a:latin typeface="Arial" panose="020B0604020202020204" pitchFamily="34" charset="0"/>
                <a:ea typeface="微软雅黑" panose="020B0503020204020204" pitchFamily="34" charset="-122"/>
                <a:sym typeface="Arial" panose="020B0604020202020204" pitchFamily="34" charset="0"/>
              </a:rPr>
              <a:t>基本工作原理</a:t>
            </a:r>
            <a:endParaRPr lang="en-US" alt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Other_1"/>
          <p:cNvSpPr>
            <a:spLocks noChangeShapeType="1"/>
          </p:cNvSpPr>
          <p:nvPr>
            <p:custDataLst>
              <p:tags r:id="rId3"/>
            </p:custDataLst>
          </p:nvPr>
        </p:nvSpPr>
        <p:spPr bwMode="auto">
          <a:xfrm flipV="1">
            <a:off x="3847718" y="1590187"/>
            <a:ext cx="2606464" cy="1856506"/>
          </a:xfrm>
          <a:prstGeom prst="line">
            <a:avLst/>
          </a:prstGeom>
          <a:noFill/>
          <a:ln w="38100" cap="rnd">
            <a:solidFill>
              <a:schemeClr val="accent1">
                <a:lumMod val="40000"/>
                <a:lumOff val="60000"/>
              </a:schemeClr>
            </a:solidFill>
            <a:prstDash val="sysDot"/>
            <a:round/>
            <a:headE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2">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MH_Other_2"/>
          <p:cNvSpPr>
            <a:spLocks noChangeShapeType="1"/>
          </p:cNvSpPr>
          <p:nvPr>
            <p:custDataLst>
              <p:tags r:id="rId4"/>
            </p:custDataLst>
          </p:nvPr>
        </p:nvSpPr>
        <p:spPr bwMode="auto">
          <a:xfrm flipV="1">
            <a:off x="3847717" y="2680220"/>
            <a:ext cx="2578827" cy="855203"/>
          </a:xfrm>
          <a:prstGeom prst="line">
            <a:avLst/>
          </a:prstGeom>
          <a:noFill/>
          <a:ln w="38100" cap="rnd">
            <a:solidFill>
              <a:schemeClr val="accent1">
                <a:lumMod val="40000"/>
                <a:lumOff val="60000"/>
              </a:schemeClr>
            </a:solidFill>
            <a:prstDash val="sysDot"/>
            <a:round/>
            <a:headE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2">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MH_Other_3"/>
          <p:cNvSpPr>
            <a:spLocks noChangeShapeType="1"/>
          </p:cNvSpPr>
          <p:nvPr>
            <p:custDataLst>
              <p:tags r:id="rId5"/>
            </p:custDataLst>
          </p:nvPr>
        </p:nvSpPr>
        <p:spPr bwMode="auto">
          <a:xfrm>
            <a:off x="3944817" y="3669353"/>
            <a:ext cx="2481727" cy="68389"/>
          </a:xfrm>
          <a:prstGeom prst="line">
            <a:avLst/>
          </a:prstGeom>
          <a:noFill/>
          <a:ln w="38100" cap="rnd">
            <a:solidFill>
              <a:schemeClr val="accent1">
                <a:lumMod val="40000"/>
                <a:lumOff val="60000"/>
              </a:schemeClr>
            </a:solidFill>
            <a:prstDash val="sysDot"/>
            <a:round/>
            <a:headE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2">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MH_Other_4"/>
          <p:cNvSpPr>
            <a:spLocks noChangeShapeType="1"/>
          </p:cNvSpPr>
          <p:nvPr>
            <p:custDataLst>
              <p:tags r:id="rId6"/>
            </p:custDataLst>
          </p:nvPr>
        </p:nvSpPr>
        <p:spPr bwMode="auto">
          <a:xfrm>
            <a:off x="4075399" y="3855185"/>
            <a:ext cx="2378783" cy="862674"/>
          </a:xfrm>
          <a:prstGeom prst="line">
            <a:avLst/>
          </a:prstGeom>
          <a:noFill/>
          <a:ln w="38100" cap="rnd">
            <a:solidFill>
              <a:schemeClr val="accent1">
                <a:lumMod val="40000"/>
                <a:lumOff val="60000"/>
              </a:schemeClr>
            </a:solidFill>
            <a:prstDash val="sysDot"/>
            <a:round/>
            <a:headE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2">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MH_SubTitle_1"/>
          <p:cNvSpPr>
            <a:spLocks noChangeArrowheads="1"/>
          </p:cNvSpPr>
          <p:nvPr>
            <p:custDataLst>
              <p:tags r:id="rId7"/>
            </p:custDataLst>
          </p:nvPr>
        </p:nvSpPr>
        <p:spPr bwMode="gray">
          <a:xfrm>
            <a:off x="6429375" y="1240061"/>
            <a:ext cx="4395530" cy="683047"/>
          </a:xfrm>
          <a:prstGeom prst="roundRect">
            <a:avLst>
              <a:gd name="adj" fmla="val 50000"/>
            </a:avLst>
          </a:prstGeom>
          <a:solidFill>
            <a:schemeClr val="accent2"/>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algn="ctr">
              <a:buNone/>
            </a:pPr>
            <a:r>
              <a:rPr lang="en-US" altLang="zh-CN" sz="2000">
                <a:solidFill>
                  <a:schemeClr val="bg1"/>
                </a:solidFill>
                <a:latin typeface="Arial" panose="020B0604020202020204" pitchFamily="34" charset="0"/>
                <a:ea typeface="微软雅黑" panose="020B0503020204020204" pitchFamily="34" charset="-122"/>
                <a:sym typeface="Arial" panose="020B0604020202020204" pitchFamily="34" charset="0"/>
              </a:rPr>
              <a:t>SDN</a:t>
            </a:r>
            <a:r>
              <a:rPr lang="zh-CN" altLang="en-US" sz="2000">
                <a:solidFill>
                  <a:schemeClr val="bg1"/>
                </a:solidFill>
                <a:latin typeface="Arial" panose="020B0604020202020204" pitchFamily="34" charset="0"/>
                <a:ea typeface="微软雅黑" panose="020B0503020204020204" pitchFamily="34" charset="-122"/>
                <a:sym typeface="Arial" panose="020B0604020202020204" pitchFamily="34" charset="0"/>
              </a:rPr>
              <a:t>的诞生原因和历史</a:t>
            </a:r>
            <a:endParaRPr lang="en-US" alt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MH_SubTitle_2"/>
          <p:cNvSpPr>
            <a:spLocks noChangeArrowheads="1"/>
          </p:cNvSpPr>
          <p:nvPr>
            <p:custDataLst>
              <p:tags r:id="rId8"/>
            </p:custDataLst>
          </p:nvPr>
        </p:nvSpPr>
        <p:spPr bwMode="gray">
          <a:xfrm>
            <a:off x="6426545" y="2285829"/>
            <a:ext cx="4395530" cy="683047"/>
          </a:xfrm>
          <a:prstGeom prst="roundRect">
            <a:avLst>
              <a:gd name="adj" fmla="val 50000"/>
            </a:avLst>
          </a:prstGeom>
          <a:solidFill>
            <a:schemeClr val="accent3"/>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lvl="0" algn="ctr">
              <a:buNone/>
            </a:pPr>
            <a:r>
              <a:rPr lang="en-US" altLang="zh-CN" sz="2000">
                <a:solidFill>
                  <a:schemeClr val="bg1"/>
                </a:solidFill>
                <a:latin typeface="Arial" panose="020B0604020202020204" pitchFamily="34" charset="0"/>
                <a:ea typeface="微软雅黑" panose="020B0503020204020204" pitchFamily="34" charset="-122"/>
                <a:sym typeface="Arial" panose="020B0604020202020204" pitchFamily="34" charset="0"/>
              </a:rPr>
              <a:t>SDN</a:t>
            </a:r>
            <a:r>
              <a:rPr lang="zh-CN" altLang="en-US" sz="2000">
                <a:solidFill>
                  <a:schemeClr val="bg1"/>
                </a:solidFill>
                <a:latin typeface="Arial" panose="020B0604020202020204" pitchFamily="34" charset="0"/>
                <a:ea typeface="微软雅黑" panose="020B0503020204020204" pitchFamily="34" charset="-122"/>
                <a:sym typeface="Arial" panose="020B0604020202020204" pitchFamily="34" charset="0"/>
              </a:rPr>
              <a:t>体系结构</a:t>
            </a:r>
            <a:endParaRPr lang="en-US" alt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MH_SubTitle_3"/>
          <p:cNvSpPr>
            <a:spLocks noChangeArrowheads="1"/>
          </p:cNvSpPr>
          <p:nvPr>
            <p:custDataLst>
              <p:tags r:id="rId9"/>
            </p:custDataLst>
          </p:nvPr>
        </p:nvSpPr>
        <p:spPr bwMode="gray">
          <a:xfrm>
            <a:off x="6426544" y="3339170"/>
            <a:ext cx="4395530" cy="681372"/>
          </a:xfrm>
          <a:prstGeom prst="roundRect">
            <a:avLst>
              <a:gd name="adj" fmla="val 50000"/>
            </a:avLst>
          </a:prstGeom>
          <a:solidFill>
            <a:schemeClr val="accent4"/>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lvl="0" algn="ctr">
              <a:buNone/>
            </a:pPr>
            <a:r>
              <a:rPr lang="en-US" altLang="zh-CN" sz="2000">
                <a:solidFill>
                  <a:schemeClr val="bg1"/>
                </a:solidFill>
                <a:latin typeface="Arial" panose="020B0604020202020204" pitchFamily="34" charset="0"/>
                <a:ea typeface="微软雅黑" panose="020B0503020204020204" pitchFamily="34" charset="-122"/>
                <a:sym typeface="Arial" panose="020B0604020202020204" pitchFamily="34" charset="0"/>
              </a:rPr>
              <a:t>SDN</a:t>
            </a:r>
            <a:r>
              <a:rPr lang="zh-CN" altLang="en-US" sz="2000">
                <a:solidFill>
                  <a:schemeClr val="bg1"/>
                </a:solidFill>
                <a:latin typeface="Arial" panose="020B0604020202020204" pitchFamily="34" charset="0"/>
                <a:ea typeface="微软雅黑" panose="020B0503020204020204" pitchFamily="34" charset="-122"/>
                <a:sym typeface="Arial" panose="020B0604020202020204" pitchFamily="34" charset="0"/>
              </a:rPr>
              <a:t>技术特点</a:t>
            </a:r>
            <a:endParaRPr lang="en-US" alt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MH_Other_5"/>
          <p:cNvSpPr>
            <a:spLocks noChangeArrowheads="1"/>
          </p:cNvSpPr>
          <p:nvPr>
            <p:custDataLst>
              <p:tags r:id="rId10"/>
            </p:custDataLst>
          </p:nvPr>
        </p:nvSpPr>
        <p:spPr bwMode="gray">
          <a:xfrm>
            <a:off x="1758308" y="2308364"/>
            <a:ext cx="2606465" cy="2606465"/>
          </a:xfrm>
          <a:prstGeom prst="ellipse">
            <a:avLst/>
          </a:prstGeom>
          <a:solidFill>
            <a:schemeClr val="accent1">
              <a:lumMod val="40000"/>
              <a:lumOff val="60000"/>
            </a:schemeClr>
          </a:solidFill>
          <a:ln>
            <a:noFill/>
          </a:ln>
        </p:spPr>
        <p:txBody>
          <a:bodyPr lIns="0" tIns="0" rIns="0" bIns="0" anchor="ctr" anchorCtr="1">
            <a:norm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algn="ctr" eaLnBrk="1" hangingPunct="1">
              <a:spcBef>
                <a:spcPct val="0"/>
              </a:spcBef>
              <a:buNone/>
              <a:defRPr/>
            </a:pPr>
            <a:endParaRPr lang="zh-TW" altLang="en-US" sz="2531" b="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MH_Title_1"/>
          <p:cNvSpPr/>
          <p:nvPr>
            <p:custDataLst>
              <p:tags r:id="rId11"/>
            </p:custDataLst>
          </p:nvPr>
        </p:nvSpPr>
        <p:spPr>
          <a:xfrm>
            <a:off x="2049357" y="2599413"/>
            <a:ext cx="2026043" cy="20260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Autofit/>
          </a:bodyPr>
          <a:lstStyle/>
          <a:p>
            <a:pPr algn="ctr">
              <a:defRPr/>
            </a:pPr>
            <a:r>
              <a:rPr lang="zh-CN"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rPr>
              <a:t>目录</a:t>
            </a:r>
            <a:endParaRPr lang="zh-TW"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MH_SubTitle_3">
            <a:extLst>
              <a:ext uri="{FF2B5EF4-FFF2-40B4-BE49-F238E27FC236}">
                <a16:creationId xmlns:a16="http://schemas.microsoft.com/office/drawing/2014/main" id="{8070AB62-ACBF-42F0-A468-76B5042585D3}"/>
              </a:ext>
            </a:extLst>
          </p:cNvPr>
          <p:cNvSpPr>
            <a:spLocks noChangeArrowheads="1"/>
          </p:cNvSpPr>
          <p:nvPr>
            <p:custDataLst>
              <p:tags r:id="rId12"/>
            </p:custDataLst>
          </p:nvPr>
        </p:nvSpPr>
        <p:spPr bwMode="gray">
          <a:xfrm>
            <a:off x="6430480" y="5401861"/>
            <a:ext cx="4395530" cy="681372"/>
          </a:xfrm>
          <a:prstGeom prst="roundRect">
            <a:avLst>
              <a:gd name="adj" fmla="val 50000"/>
            </a:avLst>
          </a:prstGeom>
          <a:solidFill>
            <a:schemeClr val="accent4"/>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lvl="0" algn="ctr">
              <a:buNone/>
            </a:pPr>
            <a:r>
              <a:rPr lang="en-US" altLang="zh-CN" sz="2000">
                <a:solidFill>
                  <a:schemeClr val="bg1"/>
                </a:solidFill>
                <a:latin typeface="Arial" panose="020B0604020202020204" pitchFamily="34" charset="0"/>
                <a:ea typeface="微软雅黑" panose="020B0503020204020204" pitchFamily="34" charset="-122"/>
                <a:sym typeface="Arial" panose="020B0604020202020204" pitchFamily="34" charset="0"/>
              </a:rPr>
              <a:t>SDN</a:t>
            </a:r>
            <a:r>
              <a:rPr lang="zh-CN" altLang="en-US" sz="2000">
                <a:solidFill>
                  <a:schemeClr val="bg1"/>
                </a:solidFill>
                <a:latin typeface="Arial" panose="020B0604020202020204" pitchFamily="34" charset="0"/>
                <a:ea typeface="微软雅黑" panose="020B0503020204020204" pitchFamily="34" charset="-122"/>
                <a:sym typeface="Arial" panose="020B0604020202020204" pitchFamily="34" charset="0"/>
              </a:rPr>
              <a:t>的应用与前景</a:t>
            </a:r>
            <a:endParaRPr lang="en-US" alt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MH_Other_4">
            <a:extLst>
              <a:ext uri="{FF2B5EF4-FFF2-40B4-BE49-F238E27FC236}">
                <a16:creationId xmlns:a16="http://schemas.microsoft.com/office/drawing/2014/main" id="{C02DC946-606A-4F1E-B63F-55D150CE0208}"/>
              </a:ext>
            </a:extLst>
          </p:cNvPr>
          <p:cNvSpPr>
            <a:spLocks noChangeShapeType="1"/>
          </p:cNvSpPr>
          <p:nvPr>
            <p:custDataLst>
              <p:tags r:id="rId13"/>
            </p:custDataLst>
          </p:nvPr>
        </p:nvSpPr>
        <p:spPr bwMode="auto">
          <a:xfrm>
            <a:off x="3969444" y="3796819"/>
            <a:ext cx="2481727" cy="1875122"/>
          </a:xfrm>
          <a:prstGeom prst="line">
            <a:avLst/>
          </a:prstGeom>
          <a:noFill/>
          <a:ln w="38100" cap="rnd">
            <a:solidFill>
              <a:schemeClr val="accent1">
                <a:lumMod val="40000"/>
                <a:lumOff val="60000"/>
              </a:schemeClr>
            </a:solidFill>
            <a:prstDash val="sysDot"/>
            <a:round/>
            <a:headE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2">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1471429014"/>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253940" y="1594114"/>
            <a:ext cx="6296115" cy="133460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id-ID">
              <a:latin typeface="Arial" panose="020B0604020202020204" pitchFamily="34" charset="0"/>
              <a:ea typeface="微软雅黑" panose="020B0503020204020204" pitchFamily="34" charset="-122"/>
              <a:sym typeface="Arial" panose="020B0604020202020204" pitchFamily="34" charset="0"/>
            </a:endParaRPr>
          </a:p>
        </p:txBody>
      </p:sp>
      <p:sp>
        <p:nvSpPr>
          <p:cNvPr id="11" name="Text Placeholder 33"/>
          <p:cNvSpPr txBox="1">
            <a:spLocks/>
          </p:cNvSpPr>
          <p:nvPr/>
        </p:nvSpPr>
        <p:spPr>
          <a:xfrm>
            <a:off x="6485497" y="1754191"/>
            <a:ext cx="5920690" cy="843821"/>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spcBef>
                <a:spcPts val="0"/>
              </a:spcBef>
              <a:buNone/>
            </a:pPr>
            <a:r>
              <a:rPr lang="zh-CN" altLang="en-US"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基于</a:t>
            </a:r>
            <a:r>
              <a:rPr lang="en-US" altLang="zh-CN"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SDN</a:t>
            </a:r>
            <a:r>
              <a:rPr lang="zh-CN" altLang="en-US"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的</a:t>
            </a:r>
            <a:r>
              <a:rPr lang="en-US" altLang="zh-CN"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MSC</a:t>
            </a:r>
            <a:r>
              <a:rPr lang="zh-CN" altLang="en-US"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无线异构网络架构如图所示，以应用</a:t>
            </a:r>
            <a:r>
              <a:rPr lang="en-US" altLang="zh-CN"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OpenFlow</a:t>
            </a:r>
            <a:r>
              <a:rPr lang="zh-CN" altLang="en-US"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协议为基础，其基本架构主要由核心网、无线接入网、移动终端三部分组成，各部分内的网元设备均支持</a:t>
            </a:r>
            <a:r>
              <a:rPr lang="en-US" altLang="zh-CN"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OpenFlow</a:t>
            </a:r>
            <a:r>
              <a:rPr lang="zh-CN" altLang="en-US"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协议，从而利用</a:t>
            </a:r>
            <a:r>
              <a:rPr lang="en-US" altLang="zh-CN"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SDN</a:t>
            </a:r>
            <a:r>
              <a:rPr lang="zh-CN" altLang="en-US" sz="1371" b="1" dirty="0">
                <a:solidFill>
                  <a:schemeClr val="bg1"/>
                </a:solidFill>
                <a:latin typeface="Arial" panose="020B0604020202020204" pitchFamily="34" charset="0"/>
                <a:ea typeface="微软雅黑" panose="020B0503020204020204" pitchFamily="34" charset="-122"/>
                <a:sym typeface="Arial" panose="020B0604020202020204" pitchFamily="34" charset="0"/>
              </a:rPr>
              <a:t>技术增加网络弹性，促进各类无线网络的融合。</a:t>
            </a:r>
            <a:endParaRPr lang="en-AU" sz="1371"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Oval 22"/>
          <p:cNvSpPr/>
          <p:nvPr/>
        </p:nvSpPr>
        <p:spPr>
          <a:xfrm>
            <a:off x="6176603" y="3162662"/>
            <a:ext cx="617788" cy="61778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1687"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25" name="Text Placeholder 33"/>
          <p:cNvSpPr txBox="1">
            <a:spLocks/>
          </p:cNvSpPr>
          <p:nvPr/>
        </p:nvSpPr>
        <p:spPr>
          <a:xfrm>
            <a:off x="6929819" y="3087426"/>
            <a:ext cx="5620236" cy="430887"/>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在</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5G</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蜂窝系统中，</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MSC</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在维持网络连接性、满足时空变化流量需求的同时，为</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UEs</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提供更好的蜂窝</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QoS[3]</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，并且使系统吞吐量得到很大的提升。</a:t>
            </a:r>
            <a:endParaRPr lang="en-AU"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Oval 25"/>
          <p:cNvSpPr/>
          <p:nvPr/>
        </p:nvSpPr>
        <p:spPr>
          <a:xfrm>
            <a:off x="6120481" y="4606458"/>
            <a:ext cx="617788" cy="61778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150000"/>
              </a:lnSpc>
            </a:pPr>
            <a:r>
              <a:rPr lang="en-AU" sz="1687" dirty="0">
                <a:solidFill>
                  <a:srgbClr val="FFFFFF"/>
                </a:solidFill>
                <a:latin typeface="Arial" panose="020B0604020202020204" pitchFamily="34" charset="0"/>
                <a:ea typeface="微软雅黑" panose="020B0503020204020204" pitchFamily="34" charset="-122"/>
                <a:sym typeface="Arial" panose="020B0604020202020204" pitchFamily="34" charset="0"/>
              </a:rPr>
              <a:t>02</a:t>
            </a:r>
            <a:endParaRPr lang="en-US" sz="1687"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Text Placeholder 33"/>
          <p:cNvSpPr txBox="1">
            <a:spLocks/>
          </p:cNvSpPr>
          <p:nvPr/>
        </p:nvSpPr>
        <p:spPr>
          <a:xfrm>
            <a:off x="6937044" y="4684002"/>
            <a:ext cx="5469143" cy="861774"/>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00000"/>
              </a:lnSpc>
              <a:buNone/>
            </a:pP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作为一种全新的组网设计思想，通过将网络的控制与转发分离，构建开放可编程的网络体系架构。</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OpenFlow</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是连接</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控制层和转发层的协议，为网络控制层操作转发层的路由器、交换机等设备提供链路通道</a:t>
            </a:r>
            <a:endParaRPr lang="en-AU"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TextBox 8"/>
          <p:cNvSpPr txBox="1"/>
          <p:nvPr/>
        </p:nvSpPr>
        <p:spPr>
          <a:xfrm>
            <a:off x="380703" y="709762"/>
            <a:ext cx="8784976" cy="492443"/>
          </a:xfrm>
          <a:prstGeom prst="rect">
            <a:avLst/>
          </a:prstGeom>
          <a:noFill/>
        </p:spPr>
        <p:txBody>
          <a:bodyPr wrap="square" lIns="0" tIns="0" rIns="0" bIns="0" rtlCol="0" anchor="ctr">
            <a:spAutoFit/>
          </a:bodyPr>
          <a:lstStyle/>
          <a:p>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基于</a:t>
            </a:r>
            <a:r>
              <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的</a:t>
            </a:r>
            <a:r>
              <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MSC</a:t>
            </a:r>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无线异构网络架构</a:t>
            </a:r>
            <a:endPar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文本框 7">
            <a:extLst>
              <a:ext uri="{FF2B5EF4-FFF2-40B4-BE49-F238E27FC236}">
                <a16:creationId xmlns:a16="http://schemas.microsoft.com/office/drawing/2014/main" id="{D38FA8D4-BE8B-4A9F-BB97-61DEAEB8BB81}"/>
              </a:ext>
            </a:extLst>
          </p:cNvPr>
          <p:cNvSpPr txBox="1"/>
          <p:nvPr/>
        </p:nvSpPr>
        <p:spPr>
          <a:xfrm>
            <a:off x="596727" y="6640661"/>
            <a:ext cx="12070933" cy="261610"/>
          </a:xfrm>
          <a:prstGeom prst="rect">
            <a:avLst/>
          </a:prstGeom>
          <a:noFill/>
        </p:spPr>
        <p:txBody>
          <a:bodyPr wrap="none" rtlCol="0">
            <a:spAutoFit/>
          </a:bodyPr>
          <a:lstStyle/>
          <a:p>
            <a:r>
              <a:rPr lang="en-US" altLang="zh-CN" sz="1100" dirty="0">
                <a:hlinkClick r:id="rId3"/>
              </a:rPr>
              <a:t>https://kns.cnki.net/KXReader/Detail?TIMESTAMP=637583390714277344&amp;DBCODE=CAPJ&amp;TABLEName=CAPJLAST&amp;FileName=XTYD20210518000&amp;RESULT=1&amp;SIGN=Yo81%2fo%2buyhRxsjOLrHLRLRyhgig%3d</a:t>
            </a:r>
            <a:endParaRPr lang="zh-CN" altLang="en-US" sz="1100" dirty="0"/>
          </a:p>
        </p:txBody>
      </p:sp>
      <p:pic>
        <p:nvPicPr>
          <p:cNvPr id="7" name="图片 6">
            <a:extLst>
              <a:ext uri="{FF2B5EF4-FFF2-40B4-BE49-F238E27FC236}">
                <a16:creationId xmlns:a16="http://schemas.microsoft.com/office/drawing/2014/main" id="{606A133E-8EE1-4010-A634-1BB72A9C3EDA}"/>
              </a:ext>
            </a:extLst>
          </p:cNvPr>
          <p:cNvPicPr>
            <a:picLocks noChangeAspect="1"/>
          </p:cNvPicPr>
          <p:nvPr/>
        </p:nvPicPr>
        <p:blipFill>
          <a:blip r:embed="rId4"/>
          <a:stretch>
            <a:fillRect/>
          </a:stretch>
        </p:blipFill>
        <p:spPr>
          <a:xfrm>
            <a:off x="467828" y="1320769"/>
            <a:ext cx="5030308" cy="5219025"/>
          </a:xfrm>
          <a:prstGeom prst="rect">
            <a:avLst/>
          </a:prstGeom>
        </p:spPr>
      </p:pic>
    </p:spTree>
    <p:extLst>
      <p:ext uri="{BB962C8B-B14F-4D97-AF65-F5344CB8AC3E}">
        <p14:creationId xmlns:p14="http://schemas.microsoft.com/office/powerpoint/2010/main" val="3083690605"/>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fade">
                                      <p:cBhvr>
                                        <p:cTn id="2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3" grpId="0" animBg="1"/>
      <p:bldP spid="25" grpId="0"/>
      <p:bldP spid="26" grpId="0" animBg="1"/>
      <p:bldP spid="2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flipH="1">
            <a:off x="1293464" y="1371620"/>
            <a:ext cx="3000215" cy="4188921"/>
          </a:xfrm>
          <a:prstGeom prst="rect">
            <a:avLst/>
          </a:prstGeom>
          <a:noFill/>
          <a:ln w="508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27" name="组合 26"/>
          <p:cNvGrpSpPr>
            <a:grpSpLocks/>
          </p:cNvGrpSpPr>
          <p:nvPr/>
        </p:nvGrpSpPr>
        <p:grpSpPr bwMode="auto">
          <a:xfrm>
            <a:off x="1486969" y="1672111"/>
            <a:ext cx="2613203" cy="3403297"/>
            <a:chOff x="680210" y="1949615"/>
            <a:chExt cx="1718591" cy="2422012"/>
          </a:xfrm>
        </p:grpSpPr>
        <p:sp>
          <p:nvSpPr>
            <p:cNvPr id="28" name="Content Placeholder 2"/>
            <p:cNvSpPr txBox="1">
              <a:spLocks/>
            </p:cNvSpPr>
            <p:nvPr/>
          </p:nvSpPr>
          <p:spPr>
            <a:xfrm>
              <a:off x="680210" y="2171520"/>
              <a:ext cx="1718591" cy="2200107"/>
            </a:xfrm>
            <a:prstGeom prst="rect">
              <a:avLst/>
            </a:prstGeom>
          </p:spPr>
          <p:txBody>
            <a:bodyPr wrap="square" lIns="0" tIns="0" rIns="0" bIns="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50000"/>
                </a:lnSpc>
                <a:buNone/>
              </a:pPr>
              <a:r>
                <a:rPr lang="zh-CN" altLang="en-US" sz="900" dirty="0">
                  <a:latin typeface="Arial" panose="020B0604020202020204" pitchFamily="34" charset="0"/>
                  <a:ea typeface="微软雅黑" panose="020B0503020204020204" pitchFamily="34" charset="-122"/>
                  <a:sym typeface="Arial" panose="020B0604020202020204" pitchFamily="34" charset="0"/>
                </a:rPr>
                <a:t>网络功能虚拟化（</a:t>
              </a:r>
              <a:r>
                <a:rPr lang="en-US" altLang="zh-CN" sz="900" dirty="0">
                  <a:latin typeface="Arial" panose="020B0604020202020204" pitchFamily="34" charset="0"/>
                  <a:ea typeface="微软雅黑" panose="020B0503020204020204" pitchFamily="34" charset="-122"/>
                  <a:sym typeface="Arial" panose="020B0604020202020204" pitchFamily="34" charset="0"/>
                </a:rPr>
                <a:t>Network Function </a:t>
              </a:r>
              <a:r>
                <a:rPr lang="en-US" altLang="zh-CN" sz="900" dirty="0" err="1">
                  <a:latin typeface="Arial" panose="020B0604020202020204" pitchFamily="34" charset="0"/>
                  <a:ea typeface="微软雅黑" panose="020B0503020204020204" pitchFamily="34" charset="-122"/>
                  <a:sym typeface="Arial" panose="020B0604020202020204" pitchFamily="34" charset="0"/>
                </a:rPr>
                <a:t>Virtualization,NFV</a:t>
              </a:r>
              <a:r>
                <a:rPr lang="zh-CN" altLang="en-US" sz="900" dirty="0">
                  <a:latin typeface="Arial" panose="020B0604020202020204" pitchFamily="34" charset="0"/>
                  <a:ea typeface="微软雅黑" panose="020B0503020204020204" pitchFamily="34" charset="-122"/>
                  <a:sym typeface="Arial" panose="020B0604020202020204" pitchFamily="34" charset="0"/>
                </a:rPr>
                <a:t>）通过使用通用型硬件搭载虚拟化软件技术，使网络可以承载更多的业务功能。通过软件和硬件的分离以及软件功能的抽象化，使得传统的计算设备与网路设备进一步融合，有利于实现网络资源的充分利用，便于新型业务迅速融合和应用。</a:t>
              </a:r>
              <a:r>
                <a:rPr lang="en-US" altLang="zh-CN" sz="900" dirty="0">
                  <a:latin typeface="Arial" panose="020B0604020202020204" pitchFamily="34" charset="0"/>
                  <a:ea typeface="微软雅黑" panose="020B0503020204020204" pitchFamily="34" charset="-122"/>
                  <a:sym typeface="Arial" panose="020B0604020202020204" pitchFamily="34" charset="0"/>
                </a:rPr>
                <a:t>SDN/NFV</a:t>
              </a:r>
              <a:r>
                <a:rPr lang="zh-CN" altLang="en-US" sz="900" dirty="0">
                  <a:latin typeface="Arial" panose="020B0604020202020204" pitchFamily="34" charset="0"/>
                  <a:ea typeface="微软雅黑" panose="020B0503020204020204" pitchFamily="34" charset="-122"/>
                  <a:sym typeface="Arial" panose="020B0604020202020204" pitchFamily="34" charset="0"/>
                </a:rPr>
                <a:t>的结构体系各自独立却可以相互补充，</a:t>
              </a:r>
              <a:r>
                <a:rPr lang="en-US" altLang="zh-CN" sz="900" dirty="0">
                  <a:latin typeface="Arial" panose="020B0604020202020204" pitchFamily="34" charset="0"/>
                  <a:ea typeface="微软雅黑" panose="020B0503020204020204" pitchFamily="34" charset="-122"/>
                  <a:sym typeface="Arial" panose="020B0604020202020204" pitchFamily="34" charset="0"/>
                </a:rPr>
                <a:t>5G</a:t>
              </a:r>
              <a:r>
                <a:rPr lang="zh-CN" altLang="en-US" sz="900" dirty="0">
                  <a:latin typeface="Arial" panose="020B0604020202020204" pitchFamily="34" charset="0"/>
                  <a:ea typeface="微软雅黑" panose="020B0503020204020204" pitchFamily="34" charset="-122"/>
                  <a:sym typeface="Arial" panose="020B0604020202020204" pitchFamily="34" charset="0"/>
                </a:rPr>
                <a:t>的关键技术同时包含</a:t>
              </a:r>
              <a:r>
                <a:rPr lang="en-US" altLang="zh-CN" sz="900" dirty="0">
                  <a:latin typeface="Arial" panose="020B0604020202020204" pitchFamily="34" charset="0"/>
                  <a:ea typeface="微软雅黑" panose="020B0503020204020204" pitchFamily="34" charset="-122"/>
                  <a:sym typeface="Arial" panose="020B0604020202020204" pitchFamily="34" charset="0"/>
                </a:rPr>
                <a:t>SDN</a:t>
              </a:r>
              <a:r>
                <a:rPr lang="zh-CN" altLang="en-US" sz="900" dirty="0">
                  <a:latin typeface="Arial" panose="020B0604020202020204" pitchFamily="34" charset="0"/>
                  <a:ea typeface="微软雅黑" panose="020B0503020204020204" pitchFamily="34" charset="-122"/>
                  <a:sym typeface="Arial" panose="020B0604020202020204" pitchFamily="34" charset="0"/>
                </a:rPr>
                <a:t>和</a:t>
              </a:r>
              <a:r>
                <a:rPr lang="en-US" altLang="zh-CN" sz="900" dirty="0">
                  <a:latin typeface="Arial" panose="020B0604020202020204" pitchFamily="34" charset="0"/>
                  <a:ea typeface="微软雅黑" panose="020B0503020204020204" pitchFamily="34" charset="-122"/>
                  <a:sym typeface="Arial" panose="020B0604020202020204" pitchFamily="34" charset="0"/>
                </a:rPr>
                <a:t>NFV</a:t>
              </a:r>
              <a:r>
                <a:rPr lang="zh-CN" altLang="en-US" sz="900" dirty="0">
                  <a:latin typeface="Arial" panose="020B0604020202020204" pitchFamily="34" charset="0"/>
                  <a:ea typeface="微软雅黑" panose="020B0503020204020204" pitchFamily="34" charset="-122"/>
                  <a:sym typeface="Arial" panose="020B0604020202020204" pitchFamily="34" charset="0"/>
                </a:rPr>
                <a:t>，这两者的融合应用将会使得网络体系结构出现重大改变</a:t>
              </a:r>
              <a:r>
                <a:rPr lang="en-US" altLang="zh-CN" sz="900" dirty="0">
                  <a:latin typeface="Arial" panose="020B0604020202020204" pitchFamily="34" charset="0"/>
                  <a:ea typeface="微软雅黑" panose="020B0503020204020204" pitchFamily="34" charset="-122"/>
                  <a:sym typeface="Arial" panose="020B0604020202020204" pitchFamily="34" charset="0"/>
                </a:rPr>
                <a:t>[9]</a:t>
              </a:r>
              <a:r>
                <a:rPr lang="zh-CN" altLang="en-US" sz="900" dirty="0">
                  <a:latin typeface="Arial" panose="020B0604020202020204" pitchFamily="34" charset="0"/>
                  <a:ea typeface="微软雅黑" panose="020B0503020204020204" pitchFamily="34" charset="-122"/>
                  <a:sym typeface="Arial" panose="020B0604020202020204" pitchFamily="34" charset="0"/>
                </a:rPr>
                <a:t>。</a:t>
              </a:r>
              <a:r>
                <a:rPr lang="en-US" altLang="zh-CN" sz="900" dirty="0">
                  <a:latin typeface="Arial" panose="020B0604020202020204" pitchFamily="34" charset="0"/>
                  <a:ea typeface="微软雅黑" panose="020B0503020204020204" pitchFamily="34" charset="-122"/>
                  <a:sym typeface="Arial" panose="020B0604020202020204" pitchFamily="34" charset="0"/>
                </a:rPr>
                <a:t>SDN</a:t>
              </a:r>
              <a:r>
                <a:rPr lang="zh-CN" altLang="en-US" sz="900" dirty="0">
                  <a:latin typeface="Arial" panose="020B0604020202020204" pitchFamily="34" charset="0"/>
                  <a:ea typeface="微软雅黑" panose="020B0503020204020204" pitchFamily="34" charset="-122"/>
                  <a:sym typeface="Arial" panose="020B0604020202020204" pitchFamily="34" charset="0"/>
                </a:rPr>
                <a:t>实现了网络控制面与数据面的分离，增加了网络的灵活开放性，降低了网络的复杂性。两者的结合，使得控制平面与网络资源数据分离，便于平面的集中管控和资源的灵活管理，可以最终实现软件定义数据中心。</a:t>
              </a:r>
              <a:r>
                <a:rPr lang="en-US" altLang="zh-CN" sz="900" dirty="0">
                  <a:latin typeface="Arial" panose="020B0604020202020204" pitchFamily="34" charset="0"/>
                  <a:ea typeface="微软雅黑" panose="020B0503020204020204" pitchFamily="34" charset="-122"/>
                  <a:sym typeface="Arial" panose="020B0604020202020204" pitchFamily="34" charset="0"/>
                </a:rPr>
                <a:t>SDN</a:t>
              </a:r>
              <a:r>
                <a:rPr lang="zh-CN" altLang="en-US" sz="900" dirty="0">
                  <a:latin typeface="Arial" panose="020B0604020202020204" pitchFamily="34" charset="0"/>
                  <a:ea typeface="微软雅黑" panose="020B0503020204020204" pitchFamily="34" charset="-122"/>
                  <a:sym typeface="Arial" panose="020B0604020202020204" pitchFamily="34" charset="0"/>
                </a:rPr>
                <a:t>与</a:t>
              </a:r>
              <a:r>
                <a:rPr lang="en-US" altLang="zh-CN" sz="900" dirty="0">
                  <a:latin typeface="Arial" panose="020B0604020202020204" pitchFamily="34" charset="0"/>
                  <a:ea typeface="微软雅黑" panose="020B0503020204020204" pitchFamily="34" charset="-122"/>
                  <a:sym typeface="Arial" panose="020B0604020202020204" pitchFamily="34" charset="0"/>
                </a:rPr>
                <a:t>NFV</a:t>
              </a:r>
              <a:r>
                <a:rPr lang="zh-CN" altLang="en-US" sz="900" dirty="0">
                  <a:latin typeface="Arial" panose="020B0604020202020204" pitchFamily="34" charset="0"/>
                  <a:ea typeface="微软雅黑" panose="020B0503020204020204" pitchFamily="34" charset="-122"/>
                  <a:sym typeface="Arial" panose="020B0604020202020204" pitchFamily="34" charset="0"/>
                </a:rPr>
                <a:t>整合部署适用于很多网络场景中，如</a:t>
              </a:r>
              <a:r>
                <a:rPr lang="en-US" altLang="zh-CN" sz="900" dirty="0">
                  <a:latin typeface="Arial" panose="020B0604020202020204" pitchFamily="34" charset="0"/>
                  <a:ea typeface="微软雅黑" panose="020B0503020204020204" pitchFamily="34" charset="-122"/>
                  <a:sym typeface="Arial" panose="020B0604020202020204" pitchFamily="34" charset="0"/>
                </a:rPr>
                <a:t>Wi Fi</a:t>
              </a:r>
              <a:r>
                <a:rPr lang="zh-CN" altLang="en-US" sz="900" dirty="0">
                  <a:latin typeface="Arial" panose="020B0604020202020204" pitchFamily="34" charset="0"/>
                  <a:ea typeface="微软雅黑" panose="020B0503020204020204" pitchFamily="34" charset="-122"/>
                  <a:sym typeface="Arial" panose="020B0604020202020204" pitchFamily="34" charset="0"/>
                </a:rPr>
                <a:t>等</a:t>
              </a:r>
              <a:r>
                <a:rPr lang="en-US" altLang="zh-CN" sz="900" dirty="0">
                  <a:latin typeface="Arial" panose="020B0604020202020204" pitchFamily="34" charset="0"/>
                  <a:ea typeface="微软雅黑" panose="020B0503020204020204" pitchFamily="34" charset="-122"/>
                  <a:sym typeface="Arial" panose="020B0604020202020204" pitchFamily="34" charset="0"/>
                </a:rPr>
                <a:t>[10]</a:t>
              </a:r>
              <a:r>
                <a:rPr lang="zh-CN" altLang="en-US" sz="900" dirty="0">
                  <a:latin typeface="Arial" panose="020B0604020202020204" pitchFamily="34" charset="0"/>
                  <a:ea typeface="微软雅黑" panose="020B0503020204020204" pitchFamily="34" charset="-122"/>
                  <a:sym typeface="Arial" panose="020B0604020202020204" pitchFamily="34" charset="0"/>
                </a:rPr>
                <a:t>。</a:t>
              </a:r>
            </a:p>
          </p:txBody>
        </p:sp>
        <p:sp>
          <p:nvSpPr>
            <p:cNvPr id="29" name="文本框 28"/>
            <p:cNvSpPr txBox="1"/>
            <p:nvPr/>
          </p:nvSpPr>
          <p:spPr>
            <a:xfrm>
              <a:off x="685372" y="1949615"/>
              <a:ext cx="1330361" cy="153324"/>
            </a:xfrm>
            <a:prstGeom prst="rect">
              <a:avLst/>
            </a:prstGeom>
            <a:noFill/>
          </p:spPr>
          <p:txBody>
            <a:bodyPr wrap="square" lIns="0" tIns="0" rIns="0" bIns="0">
              <a:spAutoFit/>
            </a:bodyPr>
            <a:lstStyle/>
            <a:p>
              <a:pPr algn="just"/>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SDN/NFV</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与</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OPEN-O</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1" name="矩形 30"/>
          <p:cNvSpPr/>
          <p:nvPr/>
        </p:nvSpPr>
        <p:spPr>
          <a:xfrm flipH="1">
            <a:off x="4941539" y="1371620"/>
            <a:ext cx="3000215" cy="4188921"/>
          </a:xfrm>
          <a:prstGeom prst="rect">
            <a:avLst/>
          </a:prstGeom>
          <a:noFill/>
          <a:ln w="508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32" name="组合 31"/>
          <p:cNvGrpSpPr>
            <a:grpSpLocks/>
          </p:cNvGrpSpPr>
          <p:nvPr/>
        </p:nvGrpSpPr>
        <p:grpSpPr bwMode="auto">
          <a:xfrm>
            <a:off x="5061223" y="1551015"/>
            <a:ext cx="2569913" cy="3403299"/>
            <a:chOff x="578159" y="1949614"/>
            <a:chExt cx="1777231" cy="2422015"/>
          </a:xfrm>
        </p:grpSpPr>
        <p:sp>
          <p:nvSpPr>
            <p:cNvPr id="33" name="Content Placeholder 2"/>
            <p:cNvSpPr txBox="1">
              <a:spLocks/>
            </p:cNvSpPr>
            <p:nvPr/>
          </p:nvSpPr>
          <p:spPr>
            <a:xfrm>
              <a:off x="578159" y="2171520"/>
              <a:ext cx="1777231" cy="2200109"/>
            </a:xfrm>
            <a:prstGeom prst="rect">
              <a:avLst/>
            </a:prstGeom>
          </p:spPr>
          <p:txBody>
            <a:bodyPr wrap="square" lIns="0" tIns="0" rIns="0" bIns="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50000"/>
                </a:lnSpc>
                <a:buNone/>
              </a:pPr>
              <a:r>
                <a:rPr lang="zh-CN" altLang="en-US" sz="900" dirty="0">
                  <a:latin typeface="Arial" panose="020B0604020202020204" pitchFamily="34" charset="0"/>
                  <a:ea typeface="微软雅黑" panose="020B0503020204020204" pitchFamily="34" charset="-122"/>
                  <a:sym typeface="Arial" panose="020B0604020202020204" pitchFamily="34" charset="0"/>
                </a:rPr>
                <a:t>最早于</a:t>
              </a:r>
              <a:r>
                <a:rPr lang="en-US" altLang="zh-CN" sz="900" dirty="0">
                  <a:latin typeface="Arial" panose="020B0604020202020204" pitchFamily="34" charset="0"/>
                  <a:ea typeface="微软雅黑" panose="020B0503020204020204" pitchFamily="34" charset="-122"/>
                  <a:sym typeface="Arial" panose="020B0604020202020204" pitchFamily="34" charset="0"/>
                </a:rPr>
                <a:t>2013</a:t>
              </a:r>
              <a:r>
                <a:rPr lang="zh-CN" altLang="en-US" sz="900" dirty="0">
                  <a:latin typeface="Arial" panose="020B0604020202020204" pitchFamily="34" charset="0"/>
                  <a:ea typeface="微软雅黑" panose="020B0503020204020204" pitchFamily="34" charset="-122"/>
                  <a:sym typeface="Arial" panose="020B0604020202020204" pitchFamily="34" charset="0"/>
                </a:rPr>
                <a:t>年，</a:t>
              </a:r>
              <a:r>
                <a:rPr lang="en-US" altLang="zh-CN" sz="900" dirty="0">
                  <a:latin typeface="Arial" panose="020B0604020202020204" pitchFamily="34" charset="0"/>
                  <a:ea typeface="微软雅黑" panose="020B0503020204020204" pitchFamily="34" charset="-122"/>
                  <a:sym typeface="Arial" panose="020B0604020202020204" pitchFamily="34" charset="0"/>
                </a:rPr>
                <a:t>IMT-2020(5G</a:t>
              </a:r>
              <a:r>
                <a:rPr lang="zh-CN" altLang="en-US" sz="900" dirty="0">
                  <a:latin typeface="Arial" panose="020B0604020202020204" pitchFamily="34" charset="0"/>
                  <a:ea typeface="微软雅黑" panose="020B0503020204020204" pitchFamily="34" charset="-122"/>
                  <a:sym typeface="Arial" panose="020B0604020202020204" pitchFamily="34" charset="0"/>
                </a:rPr>
                <a:t>）项目推进组组织国内的企业和高校开展</a:t>
              </a:r>
              <a:r>
                <a:rPr lang="en-US" altLang="zh-CN" sz="900" dirty="0">
                  <a:latin typeface="Arial" panose="020B0604020202020204" pitchFamily="34" charset="0"/>
                  <a:ea typeface="微软雅黑" panose="020B0503020204020204" pitchFamily="34" charset="-122"/>
                  <a:sym typeface="Arial" panose="020B0604020202020204" pitchFamily="34" charset="0"/>
                </a:rPr>
                <a:t>5G</a:t>
              </a:r>
              <a:r>
                <a:rPr lang="zh-CN" altLang="en-US" sz="900" dirty="0">
                  <a:latin typeface="Arial" panose="020B0604020202020204" pitchFamily="34" charset="0"/>
                  <a:ea typeface="微软雅黑" panose="020B0503020204020204" pitchFamily="34" charset="-122"/>
                  <a:sym typeface="Arial" panose="020B0604020202020204" pitchFamily="34" charset="0"/>
                </a:rPr>
                <a:t>的研发和产业推进，将在</a:t>
              </a:r>
              <a:r>
                <a:rPr lang="en-US" altLang="zh-CN" sz="900" dirty="0">
                  <a:latin typeface="Arial" panose="020B0604020202020204" pitchFamily="34" charset="0"/>
                  <a:ea typeface="微软雅黑" panose="020B0503020204020204" pitchFamily="34" charset="-122"/>
                  <a:sym typeface="Arial" panose="020B0604020202020204" pitchFamily="34" charset="0"/>
                </a:rPr>
                <a:t>5G</a:t>
              </a:r>
              <a:r>
                <a:rPr lang="zh-CN" altLang="en-US" sz="900" dirty="0">
                  <a:latin typeface="Arial" panose="020B0604020202020204" pitchFamily="34" charset="0"/>
                  <a:ea typeface="微软雅黑" panose="020B0503020204020204" pitchFamily="34" charset="-122"/>
                  <a:sym typeface="Arial" panose="020B0604020202020204" pitchFamily="34" charset="0"/>
                </a:rPr>
                <a:t>时代提供“以人为中心”的移动互联网业务，以及全面支持“以物为中心”的移动物联网业务，实现增强移动宽带、海量物联网、低时延高可靠的智慧互联的总体愿景</a:t>
              </a:r>
              <a:r>
                <a:rPr lang="en-US" altLang="zh-CN" sz="900" dirty="0">
                  <a:latin typeface="Arial" panose="020B0604020202020204" pitchFamily="34" charset="0"/>
                  <a:ea typeface="微软雅黑" panose="020B0503020204020204" pitchFamily="34" charset="-122"/>
                  <a:sym typeface="Arial" panose="020B0604020202020204" pitchFamily="34" charset="0"/>
                </a:rPr>
                <a:t>[12]</a:t>
              </a:r>
              <a:r>
                <a:rPr lang="zh-CN" altLang="en-US" sz="900" dirty="0">
                  <a:latin typeface="Arial" panose="020B0604020202020204" pitchFamily="34" charset="0"/>
                  <a:ea typeface="微软雅黑" panose="020B0503020204020204" pitchFamily="34" charset="-122"/>
                  <a:sym typeface="Arial" panose="020B0604020202020204" pitchFamily="34" charset="0"/>
                </a:rPr>
                <a:t>。</a:t>
              </a:r>
              <a:r>
                <a:rPr lang="en-US" altLang="zh-CN" sz="900" dirty="0">
                  <a:latin typeface="Arial" panose="020B0604020202020204" pitchFamily="34" charset="0"/>
                  <a:ea typeface="微软雅黑" panose="020B0503020204020204" pitchFamily="34" charset="-122"/>
                  <a:sym typeface="Arial" panose="020B0604020202020204" pitchFamily="34" charset="0"/>
                </a:rPr>
                <a:t>5G</a:t>
              </a:r>
              <a:r>
                <a:rPr lang="zh-CN" altLang="en-US" sz="900" dirty="0">
                  <a:latin typeface="Arial" panose="020B0604020202020204" pitchFamily="34" charset="0"/>
                  <a:ea typeface="微软雅黑" panose="020B0503020204020204" pitchFamily="34" charset="-122"/>
                  <a:sym typeface="Arial" panose="020B0604020202020204" pitchFamily="34" charset="0"/>
                </a:rPr>
                <a:t>将采用独立组网的形式，目前</a:t>
              </a:r>
              <a:r>
                <a:rPr lang="en-US" altLang="zh-CN" sz="900" dirty="0">
                  <a:latin typeface="Arial" panose="020B0604020202020204" pitchFamily="34" charset="0"/>
                  <a:ea typeface="微软雅黑" panose="020B0503020204020204" pitchFamily="34" charset="-122"/>
                  <a:sym typeface="Arial" panose="020B0604020202020204" pitchFamily="34" charset="0"/>
                </a:rPr>
                <a:t>5G</a:t>
              </a:r>
              <a:r>
                <a:rPr lang="zh-CN" altLang="en-US" sz="900" dirty="0">
                  <a:latin typeface="Arial" panose="020B0604020202020204" pitchFamily="34" charset="0"/>
                  <a:ea typeface="微软雅黑" panose="020B0503020204020204" pitchFamily="34" charset="-122"/>
                  <a:sym typeface="Arial" panose="020B0604020202020204" pitchFamily="34" charset="0"/>
                </a:rPr>
                <a:t>正处于商用部署的关键阶段。与</a:t>
              </a:r>
              <a:r>
                <a:rPr lang="en-US" altLang="zh-CN" sz="900" dirty="0">
                  <a:latin typeface="Arial" panose="020B0604020202020204" pitchFamily="34" charset="0"/>
                  <a:ea typeface="微软雅黑" panose="020B0503020204020204" pitchFamily="34" charset="-122"/>
                  <a:sym typeface="Arial" panose="020B0604020202020204" pitchFamily="34" charset="0"/>
                </a:rPr>
                <a:t>4G</a:t>
              </a:r>
              <a:r>
                <a:rPr lang="zh-CN" altLang="en-US" sz="900" dirty="0">
                  <a:latin typeface="Arial" panose="020B0604020202020204" pitchFamily="34" charset="0"/>
                  <a:ea typeface="微软雅黑" panose="020B0503020204020204" pitchFamily="34" charset="-122"/>
                  <a:sym typeface="Arial" panose="020B0604020202020204" pitchFamily="34" charset="0"/>
                </a:rPr>
                <a:t>相比，</a:t>
              </a:r>
              <a:r>
                <a:rPr lang="en-US" altLang="zh-CN" sz="900" dirty="0">
                  <a:latin typeface="Arial" panose="020B0604020202020204" pitchFamily="34" charset="0"/>
                  <a:ea typeface="微软雅黑" panose="020B0503020204020204" pitchFamily="34" charset="-122"/>
                  <a:sym typeface="Arial" panose="020B0604020202020204" pitchFamily="34" charset="0"/>
                </a:rPr>
                <a:t>5G</a:t>
              </a:r>
              <a:r>
                <a:rPr lang="zh-CN" altLang="en-US" sz="900" dirty="0">
                  <a:latin typeface="Arial" panose="020B0604020202020204" pitchFamily="34" charset="0"/>
                  <a:ea typeface="微软雅黑" panose="020B0503020204020204" pitchFamily="34" charset="-122"/>
                  <a:sym typeface="Arial" panose="020B0604020202020204" pitchFamily="34" charset="0"/>
                </a:rPr>
                <a:t>将在网络可靠性、可扩展性等网络性能各方面具有更大进展</a:t>
              </a:r>
              <a:r>
                <a:rPr lang="en-US" altLang="zh-CN" sz="900" dirty="0">
                  <a:latin typeface="Arial" panose="020B0604020202020204" pitchFamily="34" charset="0"/>
                  <a:ea typeface="微软雅黑" panose="020B0503020204020204" pitchFamily="34" charset="-122"/>
                  <a:sym typeface="Arial" panose="020B0604020202020204" pitchFamily="34" charset="0"/>
                </a:rPr>
                <a:t>[13]</a:t>
              </a:r>
              <a:r>
                <a:rPr lang="zh-CN" altLang="en-US" sz="900" dirty="0">
                  <a:latin typeface="Arial" panose="020B0604020202020204" pitchFamily="34" charset="0"/>
                  <a:ea typeface="微软雅黑" panose="020B0503020204020204" pitchFamily="34" charset="-122"/>
                  <a:sym typeface="Arial" panose="020B0604020202020204" pitchFamily="34" charset="0"/>
                </a:rPr>
                <a:t>。为了实现移动互联和万物互联，原有的</a:t>
              </a:r>
              <a:r>
                <a:rPr lang="en-US" altLang="zh-CN" sz="900" dirty="0">
                  <a:latin typeface="Arial" panose="020B0604020202020204" pitchFamily="34" charset="0"/>
                  <a:ea typeface="微软雅黑" panose="020B0503020204020204" pitchFamily="34" charset="-122"/>
                  <a:sym typeface="Arial" panose="020B0604020202020204" pitchFamily="34" charset="0"/>
                </a:rPr>
                <a:t>4G</a:t>
              </a:r>
              <a:r>
                <a:rPr lang="zh-CN" altLang="en-US" sz="900" dirty="0">
                  <a:latin typeface="Arial" panose="020B0604020202020204" pitchFamily="34" charset="0"/>
                  <a:ea typeface="微软雅黑" panose="020B0503020204020204" pitchFamily="34" charset="-122"/>
                  <a:sym typeface="Arial" panose="020B0604020202020204" pitchFamily="34" charset="0"/>
                </a:rPr>
                <a:t>网络结构已经无法满足日益增加的网络需求。</a:t>
              </a:r>
              <a:r>
                <a:rPr lang="en-US" altLang="zh-CN" sz="900" dirty="0">
                  <a:latin typeface="Arial" panose="020B0604020202020204" pitchFamily="34" charset="0"/>
                  <a:ea typeface="微软雅黑" panose="020B0503020204020204" pitchFamily="34" charset="-122"/>
                  <a:sym typeface="Arial" panose="020B0604020202020204" pitchFamily="34" charset="0"/>
                </a:rPr>
                <a:t>5G</a:t>
              </a:r>
              <a:r>
                <a:rPr lang="zh-CN" altLang="en-US" sz="900" dirty="0">
                  <a:latin typeface="Arial" panose="020B0604020202020204" pitchFamily="34" charset="0"/>
                  <a:ea typeface="微软雅黑" panose="020B0503020204020204" pitchFamily="34" charset="-122"/>
                  <a:sym typeface="Arial" panose="020B0604020202020204" pitchFamily="34" charset="0"/>
                </a:rPr>
                <a:t>需要实现技术创新和网络架构的变革，带来更加灵活、快捷的业务功能配置</a:t>
              </a:r>
              <a:r>
                <a:rPr lang="en-US" altLang="zh-CN" sz="900" dirty="0">
                  <a:latin typeface="Arial" panose="020B0604020202020204" pitchFamily="34" charset="0"/>
                  <a:ea typeface="微软雅黑" panose="020B0503020204020204" pitchFamily="34" charset="-122"/>
                  <a:sym typeface="Arial" panose="020B0604020202020204" pitchFamily="34" charset="0"/>
                </a:rPr>
                <a:t>[14]</a:t>
              </a:r>
              <a:r>
                <a:rPr lang="zh-CN" altLang="en-US" sz="900" dirty="0">
                  <a:latin typeface="Arial" panose="020B0604020202020204" pitchFamily="34" charset="0"/>
                  <a:ea typeface="微软雅黑" panose="020B0503020204020204" pitchFamily="34" charset="-122"/>
                  <a:sym typeface="Arial" panose="020B0604020202020204" pitchFamily="34" charset="0"/>
                </a:rPr>
                <a:t>。基于</a:t>
              </a:r>
              <a:r>
                <a:rPr lang="en-US" altLang="zh-CN" sz="900" dirty="0">
                  <a:latin typeface="Arial" panose="020B0604020202020204" pitchFamily="34" charset="0"/>
                  <a:ea typeface="微软雅黑" panose="020B0503020204020204" pitchFamily="34" charset="-122"/>
                  <a:sym typeface="Arial" panose="020B0604020202020204" pitchFamily="34" charset="0"/>
                </a:rPr>
                <a:t>SDN</a:t>
              </a:r>
              <a:r>
                <a:rPr lang="zh-CN" altLang="en-US" sz="900" dirty="0">
                  <a:latin typeface="Arial" panose="020B0604020202020204" pitchFamily="34" charset="0"/>
                  <a:ea typeface="微软雅黑" panose="020B0503020204020204" pitchFamily="34" charset="-122"/>
                  <a:sym typeface="Arial" panose="020B0604020202020204" pitchFamily="34" charset="0"/>
                </a:rPr>
                <a:t>的</a:t>
              </a:r>
              <a:r>
                <a:rPr lang="en-US" altLang="zh-CN" sz="900" dirty="0">
                  <a:latin typeface="Arial" panose="020B0604020202020204" pitchFamily="34" charset="0"/>
                  <a:ea typeface="微软雅黑" panose="020B0503020204020204" pitchFamily="34" charset="-122"/>
                  <a:sym typeface="Arial" panose="020B0604020202020204" pitchFamily="34" charset="0"/>
                </a:rPr>
                <a:t>5G</a:t>
              </a:r>
              <a:r>
                <a:rPr lang="zh-CN" altLang="en-US" sz="900" dirty="0">
                  <a:latin typeface="Arial" panose="020B0604020202020204" pitchFamily="34" charset="0"/>
                  <a:ea typeface="微软雅黑" panose="020B0503020204020204" pitchFamily="34" charset="-122"/>
                  <a:sym typeface="Arial" panose="020B0604020202020204" pitchFamily="34" charset="0"/>
                </a:rPr>
                <a:t>技术技术不仅可以降低信息传输限制，还可以大幅度提高移动信息传输速率</a:t>
              </a:r>
              <a:r>
                <a:rPr lang="en-US" altLang="zh-CN" sz="900" dirty="0">
                  <a:latin typeface="Arial" panose="020B0604020202020204" pitchFamily="34" charset="0"/>
                  <a:ea typeface="微软雅黑" panose="020B0503020204020204" pitchFamily="34" charset="-122"/>
                  <a:sym typeface="Arial" panose="020B0604020202020204" pitchFamily="34" charset="0"/>
                </a:rPr>
                <a:t>[15]</a:t>
              </a:r>
              <a:r>
                <a:rPr lang="zh-CN" altLang="en-US" sz="900" dirty="0">
                  <a:latin typeface="Arial" panose="020B0604020202020204" pitchFamily="34" charset="0"/>
                  <a:ea typeface="微软雅黑" panose="020B0503020204020204" pitchFamily="34" charset="-122"/>
                  <a:sym typeface="Arial" panose="020B0604020202020204" pitchFamily="34" charset="0"/>
                </a:rPr>
                <a:t>。</a:t>
              </a:r>
              <a:r>
                <a:rPr lang="en-US" altLang="zh-CN" sz="900" dirty="0">
                  <a:latin typeface="Arial" panose="020B0604020202020204" pitchFamily="34" charset="0"/>
                  <a:ea typeface="微软雅黑" panose="020B0503020204020204" pitchFamily="34" charset="-122"/>
                  <a:sym typeface="Arial" panose="020B0604020202020204" pitchFamily="34" charset="0"/>
                </a:rPr>
                <a:t>SDN</a:t>
              </a:r>
              <a:r>
                <a:rPr lang="zh-CN" altLang="en-US" sz="900" dirty="0">
                  <a:latin typeface="Arial" panose="020B0604020202020204" pitchFamily="34" charset="0"/>
                  <a:ea typeface="微软雅黑" panose="020B0503020204020204" pitchFamily="34" charset="-122"/>
                  <a:sym typeface="Arial" panose="020B0604020202020204" pitchFamily="34" charset="0"/>
                </a:rPr>
                <a:t>将是实现</a:t>
              </a:r>
              <a:r>
                <a:rPr lang="en-US" altLang="zh-CN" sz="900" dirty="0">
                  <a:latin typeface="Arial" panose="020B0604020202020204" pitchFamily="34" charset="0"/>
                  <a:ea typeface="微软雅黑" panose="020B0503020204020204" pitchFamily="34" charset="-122"/>
                  <a:sym typeface="Arial" panose="020B0604020202020204" pitchFamily="34" charset="0"/>
                </a:rPr>
                <a:t>5G</a:t>
              </a:r>
              <a:r>
                <a:rPr lang="zh-CN" altLang="en-US" sz="900" dirty="0">
                  <a:latin typeface="Arial" panose="020B0604020202020204" pitchFamily="34" charset="0"/>
                  <a:ea typeface="微软雅黑" panose="020B0503020204020204" pitchFamily="34" charset="-122"/>
                  <a:sym typeface="Arial" panose="020B0604020202020204" pitchFamily="34" charset="0"/>
                </a:rPr>
                <a:t>商用的关键网络技术。</a:t>
              </a:r>
            </a:p>
          </p:txBody>
        </p:sp>
        <p:sp>
          <p:nvSpPr>
            <p:cNvPr id="34" name="文本框 33"/>
            <p:cNvSpPr txBox="1"/>
            <p:nvPr/>
          </p:nvSpPr>
          <p:spPr>
            <a:xfrm>
              <a:off x="579173" y="1949614"/>
              <a:ext cx="1525803" cy="153324"/>
            </a:xfrm>
            <a:prstGeom prst="rect">
              <a:avLst/>
            </a:prstGeom>
            <a:noFill/>
          </p:spPr>
          <p:txBody>
            <a:bodyPr lIns="0" tIns="0" rIns="0" bIns="0">
              <a:spAutoFit/>
            </a:bodyPr>
            <a:lstStyle/>
            <a:p>
              <a:pPr algn="just"/>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5G</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与</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endPar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6" name="矩形 35"/>
          <p:cNvSpPr/>
          <p:nvPr/>
        </p:nvSpPr>
        <p:spPr>
          <a:xfrm flipH="1">
            <a:off x="8589614" y="1371620"/>
            <a:ext cx="3000215" cy="4188921"/>
          </a:xfrm>
          <a:prstGeom prst="rect">
            <a:avLst/>
          </a:prstGeom>
          <a:noFill/>
          <a:ln w="5080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37" name="组合 36"/>
          <p:cNvGrpSpPr>
            <a:grpSpLocks/>
          </p:cNvGrpSpPr>
          <p:nvPr/>
        </p:nvGrpSpPr>
        <p:grpSpPr bwMode="auto">
          <a:xfrm>
            <a:off x="8794021" y="1551016"/>
            <a:ext cx="2569911" cy="2364553"/>
            <a:chOff x="578159" y="1949614"/>
            <a:chExt cx="1971069" cy="1682773"/>
          </a:xfrm>
        </p:grpSpPr>
        <p:sp>
          <p:nvSpPr>
            <p:cNvPr id="38" name="Content Placeholder 2"/>
            <p:cNvSpPr txBox="1">
              <a:spLocks/>
            </p:cNvSpPr>
            <p:nvPr/>
          </p:nvSpPr>
          <p:spPr>
            <a:xfrm>
              <a:off x="578159" y="2171520"/>
              <a:ext cx="1971069" cy="1460867"/>
            </a:xfrm>
            <a:prstGeom prst="rect">
              <a:avLst/>
            </a:prstGeom>
          </p:spPr>
          <p:txBody>
            <a:bodyPr lIns="0" tIns="0" rIns="0" bIns="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50000"/>
                </a:lnSpc>
                <a:buNone/>
              </a:pPr>
              <a:r>
                <a:rPr lang="zh-CN" altLang="en-US" sz="900" dirty="0">
                  <a:latin typeface="Arial" panose="020B0604020202020204" pitchFamily="34" charset="0"/>
                  <a:ea typeface="微软雅黑" panose="020B0503020204020204" pitchFamily="34" charset="-122"/>
                  <a:sym typeface="Arial" panose="020B0604020202020204" pitchFamily="34" charset="0"/>
                </a:rPr>
                <a:t>云计算服务的出现，使得许多公司机构逐渐将网络数据转移到云端服务器上。同时，智能手机和电脑用户也逐渐使用云计算备份数据，云计算的出现使得资源的存储和共享变得灵活方便。但同时云计算服务的安全性能有待商榷，大量数据存放在云端上势必会出现资源泄漏情况，威胁到网络隐私安全</a:t>
              </a:r>
              <a:r>
                <a:rPr lang="en-US" altLang="zh-CN" sz="900" dirty="0">
                  <a:latin typeface="Arial" panose="020B0604020202020204" pitchFamily="34" charset="0"/>
                  <a:ea typeface="微软雅黑" panose="020B0503020204020204" pitchFamily="34" charset="-122"/>
                  <a:sym typeface="Arial" panose="020B0604020202020204" pitchFamily="34" charset="0"/>
                </a:rPr>
                <a:t>[16]</a:t>
              </a:r>
              <a:r>
                <a:rPr lang="zh-CN" altLang="en-US" sz="900" dirty="0">
                  <a:latin typeface="Arial" panose="020B0604020202020204" pitchFamily="34" charset="0"/>
                  <a:ea typeface="微软雅黑" panose="020B0503020204020204" pitchFamily="34" charset="-122"/>
                  <a:sym typeface="Arial" panose="020B0604020202020204" pitchFamily="34" charset="0"/>
                </a:rPr>
                <a:t>。</a:t>
              </a:r>
              <a:r>
                <a:rPr lang="en-US" altLang="zh-CN" sz="900" dirty="0">
                  <a:latin typeface="Arial" panose="020B0604020202020204" pitchFamily="34" charset="0"/>
                  <a:ea typeface="微软雅黑" panose="020B0503020204020204" pitchFamily="34" charset="-122"/>
                  <a:sym typeface="Arial" panose="020B0604020202020204" pitchFamily="34" charset="0"/>
                </a:rPr>
                <a:t>SDN</a:t>
              </a:r>
              <a:r>
                <a:rPr lang="zh-CN" altLang="en-US" sz="900" dirty="0">
                  <a:latin typeface="Arial" panose="020B0604020202020204" pitchFamily="34" charset="0"/>
                  <a:ea typeface="微软雅黑" panose="020B0503020204020204" pitchFamily="34" charset="-122"/>
                  <a:sym typeface="Arial" panose="020B0604020202020204" pitchFamily="34" charset="0"/>
                </a:rPr>
                <a:t>提供了网络控制与数据转发解耦和的网络体系架构和灵活的调度机制来调度和编排云安全服务，并将其融入云管理中。基于</a:t>
              </a:r>
              <a:r>
                <a:rPr lang="en-US" altLang="zh-CN" sz="900" dirty="0">
                  <a:latin typeface="Arial" panose="020B0604020202020204" pitchFamily="34" charset="0"/>
                  <a:ea typeface="微软雅黑" panose="020B0503020204020204" pitchFamily="34" charset="-122"/>
                  <a:sym typeface="Arial" panose="020B0604020202020204" pitchFamily="34" charset="0"/>
                </a:rPr>
                <a:t>SDN</a:t>
              </a:r>
              <a:r>
                <a:rPr lang="zh-CN" altLang="en-US" sz="900" dirty="0">
                  <a:latin typeface="Arial" panose="020B0604020202020204" pitchFamily="34" charset="0"/>
                  <a:ea typeface="微软雅黑" panose="020B0503020204020204" pitchFamily="34" charset="-122"/>
                  <a:sym typeface="Arial" panose="020B0604020202020204" pitchFamily="34" charset="0"/>
                </a:rPr>
                <a:t>的云安全将是云安全服务体系结构主要发展方向</a:t>
              </a:r>
              <a:r>
                <a:rPr lang="en-US" altLang="zh-CN" sz="900" dirty="0">
                  <a:latin typeface="Arial" panose="020B0604020202020204" pitchFamily="34" charset="0"/>
                  <a:ea typeface="微软雅黑" panose="020B0503020204020204" pitchFamily="34" charset="-122"/>
                  <a:sym typeface="Arial" panose="020B0604020202020204" pitchFamily="34" charset="0"/>
                </a:rPr>
                <a:t>[17]</a:t>
              </a:r>
              <a:r>
                <a:rPr lang="zh-CN" altLang="en-US" sz="900" dirty="0">
                  <a:latin typeface="Arial" panose="020B0604020202020204" pitchFamily="34" charset="0"/>
                  <a:ea typeface="微软雅黑" panose="020B0503020204020204" pitchFamily="34" charset="-122"/>
                  <a:sym typeface="Arial" panose="020B0604020202020204" pitchFamily="34" charset="0"/>
                </a:rPr>
                <a:t>。</a:t>
              </a:r>
            </a:p>
          </p:txBody>
        </p:sp>
        <p:sp>
          <p:nvSpPr>
            <p:cNvPr id="40" name="文本框 39"/>
            <p:cNvSpPr txBox="1"/>
            <p:nvPr/>
          </p:nvSpPr>
          <p:spPr>
            <a:xfrm>
              <a:off x="579173" y="1949614"/>
              <a:ext cx="1525803" cy="153324"/>
            </a:xfrm>
            <a:prstGeom prst="rect">
              <a:avLst/>
            </a:prstGeom>
            <a:noFill/>
          </p:spPr>
          <p:txBody>
            <a:bodyPr lIns="0" tIns="0" rIns="0" bIns="0">
              <a:spAutoFit/>
            </a:bodyPr>
            <a:lstStyle/>
            <a:p>
              <a:pPr algn="just"/>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云安全</a:t>
              </a:r>
            </a:p>
          </p:txBody>
        </p:sp>
      </p:grpSp>
      <p:sp>
        <p:nvSpPr>
          <p:cNvPr id="18" name="TextBox 8"/>
          <p:cNvSpPr txBox="1"/>
          <p:nvPr/>
        </p:nvSpPr>
        <p:spPr>
          <a:xfrm>
            <a:off x="857250" y="233568"/>
            <a:ext cx="3949155" cy="492443"/>
          </a:xfrm>
          <a:prstGeom prst="rect">
            <a:avLst/>
          </a:prstGeom>
          <a:noFill/>
        </p:spPr>
        <p:txBody>
          <a:bodyPr wrap="square" lIns="0" tIns="0" rIns="0" bIns="0" rtlCol="0" anchor="ctr">
            <a:spAutoFit/>
          </a:bodyPr>
          <a:lstStyle/>
          <a:p>
            <a:r>
              <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未来发展趋势</a:t>
            </a:r>
            <a:endPar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464104691"/>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down)">
                                      <p:cBhvr>
                                        <p:cTn id="7" dur="500"/>
                                        <p:tgtEl>
                                          <p:spTgt spid="39"/>
                                        </p:tgtEl>
                                      </p:cBhvr>
                                    </p:animEffect>
                                  </p:childTnLst>
                                </p:cTn>
                              </p:par>
                            </p:childTnLst>
                          </p:cTn>
                        </p:par>
                        <p:par>
                          <p:cTn id="8" fill="hold">
                            <p:stCondLst>
                              <p:cond delay="500"/>
                            </p:stCondLst>
                            <p:childTnLst>
                              <p:par>
                                <p:cTn id="9" presetID="2" presetClass="entr" presetSubtype="8" decel="10000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0-#ppt_w/2"/>
                                          </p:val>
                                        </p:tav>
                                        <p:tav tm="100000">
                                          <p:val>
                                            <p:strVal val="#ppt_x"/>
                                          </p:val>
                                        </p:tav>
                                      </p:tavLst>
                                    </p:anim>
                                    <p:anim calcmode="lin" valueType="num">
                                      <p:cBhvr additive="base">
                                        <p:cTn id="12" dur="5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4" fill="hold" grpId="0" nodeType="after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wipe(down)">
                                      <p:cBhvr>
                                        <p:cTn id="16" dur="500"/>
                                        <p:tgtEl>
                                          <p:spTgt spid="31"/>
                                        </p:tgtEl>
                                      </p:cBhvr>
                                    </p:animEffect>
                                  </p:childTnLst>
                                </p:cTn>
                              </p:par>
                            </p:childTnLst>
                          </p:cTn>
                        </p:par>
                        <p:par>
                          <p:cTn id="17" fill="hold">
                            <p:stCondLst>
                              <p:cond delay="1500"/>
                            </p:stCondLst>
                            <p:childTnLst>
                              <p:par>
                                <p:cTn id="18" presetID="2" presetClass="entr" presetSubtype="8" decel="100000" fill="hold" nodeType="afterEffect">
                                  <p:stCondLst>
                                    <p:cond delay="0"/>
                                  </p:stCondLst>
                                  <p:childTnLst>
                                    <p:set>
                                      <p:cBhvr>
                                        <p:cTn id="19" dur="1" fill="hold">
                                          <p:stCondLst>
                                            <p:cond delay="0"/>
                                          </p:stCondLst>
                                        </p:cTn>
                                        <p:tgtEl>
                                          <p:spTgt spid="32"/>
                                        </p:tgtEl>
                                        <p:attrNameLst>
                                          <p:attrName>style.visibility</p:attrName>
                                        </p:attrNameLst>
                                      </p:cBhvr>
                                      <p:to>
                                        <p:strVal val="visible"/>
                                      </p:to>
                                    </p:set>
                                    <p:anim calcmode="lin" valueType="num">
                                      <p:cBhvr additive="base">
                                        <p:cTn id="20" dur="500" fill="hold"/>
                                        <p:tgtEl>
                                          <p:spTgt spid="32"/>
                                        </p:tgtEl>
                                        <p:attrNameLst>
                                          <p:attrName>ppt_x</p:attrName>
                                        </p:attrNameLst>
                                      </p:cBhvr>
                                      <p:tavLst>
                                        <p:tav tm="0">
                                          <p:val>
                                            <p:strVal val="0-#ppt_w/2"/>
                                          </p:val>
                                        </p:tav>
                                        <p:tav tm="100000">
                                          <p:val>
                                            <p:strVal val="#ppt_x"/>
                                          </p:val>
                                        </p:tav>
                                      </p:tavLst>
                                    </p:anim>
                                    <p:anim calcmode="lin" valueType="num">
                                      <p:cBhvr additive="base">
                                        <p:cTn id="21" dur="500" fill="hold"/>
                                        <p:tgtEl>
                                          <p:spTgt spid="32"/>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2" presetClass="entr" presetSubtype="4" fill="hold" grpId="0" nodeType="after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wipe(down)">
                                      <p:cBhvr>
                                        <p:cTn id="25" dur="500"/>
                                        <p:tgtEl>
                                          <p:spTgt spid="36"/>
                                        </p:tgtEl>
                                      </p:cBhvr>
                                    </p:animEffect>
                                  </p:childTnLst>
                                </p:cTn>
                              </p:par>
                            </p:childTnLst>
                          </p:cTn>
                        </p:par>
                        <p:par>
                          <p:cTn id="26" fill="hold">
                            <p:stCondLst>
                              <p:cond delay="2500"/>
                            </p:stCondLst>
                            <p:childTnLst>
                              <p:par>
                                <p:cTn id="27" presetID="2" presetClass="entr" presetSubtype="8" decel="100000" fill="hold" nodeType="afterEffect">
                                  <p:stCondLst>
                                    <p:cond delay="0"/>
                                  </p:stCondLst>
                                  <p:childTnLst>
                                    <p:set>
                                      <p:cBhvr>
                                        <p:cTn id="28" dur="1" fill="hold">
                                          <p:stCondLst>
                                            <p:cond delay="0"/>
                                          </p:stCondLst>
                                        </p:cTn>
                                        <p:tgtEl>
                                          <p:spTgt spid="37"/>
                                        </p:tgtEl>
                                        <p:attrNameLst>
                                          <p:attrName>style.visibility</p:attrName>
                                        </p:attrNameLst>
                                      </p:cBhvr>
                                      <p:to>
                                        <p:strVal val="visible"/>
                                      </p:to>
                                    </p:set>
                                    <p:anim calcmode="lin" valueType="num">
                                      <p:cBhvr additive="base">
                                        <p:cTn id="29" dur="500" fill="hold"/>
                                        <p:tgtEl>
                                          <p:spTgt spid="37"/>
                                        </p:tgtEl>
                                        <p:attrNameLst>
                                          <p:attrName>ppt_x</p:attrName>
                                        </p:attrNameLst>
                                      </p:cBhvr>
                                      <p:tavLst>
                                        <p:tav tm="0">
                                          <p:val>
                                            <p:strVal val="0-#ppt_w/2"/>
                                          </p:val>
                                        </p:tav>
                                        <p:tav tm="100000">
                                          <p:val>
                                            <p:strVal val="#ppt_x"/>
                                          </p:val>
                                        </p:tav>
                                      </p:tavLst>
                                    </p:anim>
                                    <p:anim calcmode="lin" valueType="num">
                                      <p:cBhvr additive="base">
                                        <p:cTn id="30" dur="500" fill="hold"/>
                                        <p:tgtEl>
                                          <p:spTgt spid="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1" grpId="0" animBg="1"/>
      <p:bldP spid="3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17575"/>
            <a:ext cx="12858750" cy="4052872"/>
          </a:xfrm>
          <a:prstGeom prst="rect">
            <a:avLst/>
          </a:prstGeom>
        </p:spPr>
      </p:pic>
      <p:sp>
        <p:nvSpPr>
          <p:cNvPr id="2" name="矩形 1"/>
          <p:cNvSpPr/>
          <p:nvPr/>
        </p:nvSpPr>
        <p:spPr>
          <a:xfrm>
            <a:off x="0" y="4048373"/>
            <a:ext cx="12858750" cy="318427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9" name="组合 8"/>
          <p:cNvGrpSpPr/>
          <p:nvPr/>
        </p:nvGrpSpPr>
        <p:grpSpPr>
          <a:xfrm>
            <a:off x="72008" y="69859"/>
            <a:ext cx="1172791" cy="1170202"/>
            <a:chOff x="2423438" y="1854200"/>
            <a:chExt cx="1438276" cy="1435100"/>
          </a:xfrm>
        </p:grpSpPr>
        <p:sp>
          <p:nvSpPr>
            <p:cNvPr id="6" name="Oval 5"/>
            <p:cNvSpPr>
              <a:spLocks noChangeArrowheads="1"/>
            </p:cNvSpPr>
            <p:nvPr/>
          </p:nvSpPr>
          <p:spPr bwMode="auto">
            <a:xfrm>
              <a:off x="2423438" y="1854200"/>
              <a:ext cx="1438275" cy="1435100"/>
            </a:xfrm>
            <a:prstGeom prst="ellipse">
              <a:avLst/>
            </a:pr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sp>
          <p:nvSpPr>
            <p:cNvPr id="7" name="Freeform 6"/>
            <p:cNvSpPr>
              <a:spLocks/>
            </p:cNvSpPr>
            <p:nvPr/>
          </p:nvSpPr>
          <p:spPr bwMode="auto">
            <a:xfrm>
              <a:off x="2552026" y="2409825"/>
              <a:ext cx="1309688" cy="879475"/>
            </a:xfrm>
            <a:custGeom>
              <a:avLst/>
              <a:gdLst>
                <a:gd name="T0" fmla="*/ 346 w 346"/>
                <a:gd name="T1" fmla="*/ 43 h 233"/>
                <a:gd name="T2" fmla="*/ 156 w 346"/>
                <a:gd name="T3" fmla="*/ 233 h 233"/>
                <a:gd name="T4" fmla="*/ 128 w 346"/>
                <a:gd name="T5" fmla="*/ 231 h 233"/>
                <a:gd name="T6" fmla="*/ 24 w 346"/>
                <a:gd name="T7" fmla="*/ 127 h 233"/>
                <a:gd name="T8" fmla="*/ 22 w 346"/>
                <a:gd name="T9" fmla="*/ 118 h 233"/>
                <a:gd name="T10" fmla="*/ 32 w 346"/>
                <a:gd name="T11" fmla="*/ 86 h 233"/>
                <a:gd name="T12" fmla="*/ 22 w 346"/>
                <a:gd name="T13" fmla="*/ 76 h 233"/>
                <a:gd name="T14" fmla="*/ 32 w 346"/>
                <a:gd name="T15" fmla="*/ 72 h 233"/>
                <a:gd name="T16" fmla="*/ 33 w 346"/>
                <a:gd name="T17" fmla="*/ 39 h 233"/>
                <a:gd name="T18" fmla="*/ 0 w 346"/>
                <a:gd name="T19" fmla="*/ 7 h 233"/>
                <a:gd name="T20" fmla="*/ 312 w 346"/>
                <a:gd name="T21" fmla="*/ 0 h 233"/>
                <a:gd name="T22" fmla="*/ 346 w 346"/>
                <a:gd name="T23" fmla="*/ 34 h 233"/>
                <a:gd name="T24" fmla="*/ 346 w 346"/>
                <a:gd name="T25" fmla="*/ 43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6" h="233">
                  <a:moveTo>
                    <a:pt x="346" y="43"/>
                  </a:moveTo>
                  <a:cubicBezTo>
                    <a:pt x="346" y="148"/>
                    <a:pt x="261" y="233"/>
                    <a:pt x="156" y="233"/>
                  </a:cubicBezTo>
                  <a:cubicBezTo>
                    <a:pt x="146" y="233"/>
                    <a:pt x="137" y="233"/>
                    <a:pt x="128" y="231"/>
                  </a:cubicBezTo>
                  <a:cubicBezTo>
                    <a:pt x="24" y="127"/>
                    <a:pt x="24" y="127"/>
                    <a:pt x="24" y="127"/>
                  </a:cubicBezTo>
                  <a:cubicBezTo>
                    <a:pt x="22" y="118"/>
                    <a:pt x="22" y="118"/>
                    <a:pt x="22" y="118"/>
                  </a:cubicBezTo>
                  <a:cubicBezTo>
                    <a:pt x="32" y="86"/>
                    <a:pt x="32" y="86"/>
                    <a:pt x="32" y="86"/>
                  </a:cubicBezTo>
                  <a:cubicBezTo>
                    <a:pt x="22" y="76"/>
                    <a:pt x="22" y="76"/>
                    <a:pt x="22" y="76"/>
                  </a:cubicBezTo>
                  <a:cubicBezTo>
                    <a:pt x="32" y="72"/>
                    <a:pt x="32" y="72"/>
                    <a:pt x="32" y="72"/>
                  </a:cubicBezTo>
                  <a:cubicBezTo>
                    <a:pt x="33" y="39"/>
                    <a:pt x="33" y="39"/>
                    <a:pt x="33" y="39"/>
                  </a:cubicBezTo>
                  <a:cubicBezTo>
                    <a:pt x="0" y="7"/>
                    <a:pt x="0" y="7"/>
                    <a:pt x="0" y="7"/>
                  </a:cubicBezTo>
                  <a:cubicBezTo>
                    <a:pt x="312" y="0"/>
                    <a:pt x="312" y="0"/>
                    <a:pt x="312" y="0"/>
                  </a:cubicBezTo>
                  <a:cubicBezTo>
                    <a:pt x="346" y="34"/>
                    <a:pt x="346" y="34"/>
                    <a:pt x="346" y="34"/>
                  </a:cubicBezTo>
                  <a:cubicBezTo>
                    <a:pt x="346" y="37"/>
                    <a:pt x="346" y="40"/>
                    <a:pt x="346" y="43"/>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8580" tIns="64290" rIns="128580" bIns="64290" numCol="1" anchor="t" anchorCtr="0" compatLnSpc="1">
              <a:prstTxWarp prst="textNoShape">
                <a:avLst/>
              </a:prstTxWarp>
            </a:bodyPr>
            <a:lstStyle/>
            <a:p>
              <a:endParaRPr lang="zh-CN" altLang="en-US"/>
            </a:p>
          </p:txBody>
        </p:sp>
      </p:grpSp>
      <p:sp>
        <p:nvSpPr>
          <p:cNvPr id="10" name="矩形 259"/>
          <p:cNvSpPr>
            <a:spLocks noChangeArrowheads="1"/>
          </p:cNvSpPr>
          <p:nvPr/>
        </p:nvSpPr>
        <p:spPr bwMode="auto">
          <a:xfrm>
            <a:off x="3714750" y="6212287"/>
            <a:ext cx="5429250" cy="24622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1600" dirty="0">
                <a:solidFill>
                  <a:schemeClr val="bg1"/>
                </a:solidFill>
                <a:cs typeface="Arial" panose="020B0604020202020204" pitchFamily="34" charset="0"/>
              </a:rPr>
              <a:t>汇报</a:t>
            </a:r>
            <a:r>
              <a:rPr lang="zh-CN" altLang="en-US" sz="1600">
                <a:solidFill>
                  <a:schemeClr val="bg1"/>
                </a:solidFill>
                <a:cs typeface="Arial" panose="020B0604020202020204" pitchFamily="34" charset="0"/>
              </a:rPr>
              <a:t>人：李志毅、陈硕、于轩昂、杜政龙</a:t>
            </a:r>
            <a:endParaRPr lang="zh-CN" altLang="en-US" sz="1600" dirty="0">
              <a:solidFill>
                <a:schemeClr val="bg1"/>
              </a:solidFill>
              <a:cs typeface="Arial" panose="020B0604020202020204" pitchFamily="34" charset="0"/>
            </a:endParaRPr>
          </a:p>
        </p:txBody>
      </p:sp>
      <p:sp>
        <p:nvSpPr>
          <p:cNvPr id="12" name="矩形 259"/>
          <p:cNvSpPr>
            <a:spLocks noChangeArrowheads="1"/>
          </p:cNvSpPr>
          <p:nvPr/>
        </p:nvSpPr>
        <p:spPr bwMode="auto">
          <a:xfrm>
            <a:off x="3729479" y="4833754"/>
            <a:ext cx="5429250" cy="3077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2000" dirty="0">
                <a:solidFill>
                  <a:schemeClr val="bg1"/>
                </a:solidFill>
                <a:cs typeface="Arial" panose="020B0604020202020204" pitchFamily="34" charset="0"/>
              </a:rPr>
              <a:t>Thank you for listening and criticizing.</a:t>
            </a:r>
          </a:p>
        </p:txBody>
      </p:sp>
      <p:pic>
        <p:nvPicPr>
          <p:cNvPr id="3" name="Could This Be Lov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124575" y="-1568251"/>
            <a:ext cx="609600" cy="609600"/>
          </a:xfrm>
          <a:prstGeom prst="rect">
            <a:avLst/>
          </a:prstGeom>
        </p:spPr>
      </p:pic>
      <p:pic>
        <p:nvPicPr>
          <p:cNvPr id="4" name="图片 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3824" y="110381"/>
            <a:ext cx="1089157" cy="1089157"/>
          </a:xfrm>
          <a:prstGeom prst="rect">
            <a:avLst/>
          </a:prstGeom>
        </p:spPr>
      </p:pic>
      <p:sp>
        <p:nvSpPr>
          <p:cNvPr id="13" name="矩形 259"/>
          <p:cNvSpPr>
            <a:spLocks noChangeArrowheads="1"/>
          </p:cNvSpPr>
          <p:nvPr/>
        </p:nvSpPr>
        <p:spPr bwMode="auto">
          <a:xfrm>
            <a:off x="3690662" y="5301957"/>
            <a:ext cx="5422420" cy="6771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4400" dirty="0">
                <a:solidFill>
                  <a:schemeClr val="bg1"/>
                </a:solidFill>
                <a:cs typeface="Arial" panose="020B0604020202020204" pitchFamily="34" charset="0"/>
              </a:rPr>
              <a:t>感谢聆听，批评指导</a:t>
            </a:r>
          </a:p>
        </p:txBody>
      </p:sp>
    </p:spTree>
    <p:extLst>
      <p:ext uri="{BB962C8B-B14F-4D97-AF65-F5344CB8AC3E}">
        <p14:creationId xmlns:p14="http://schemas.microsoft.com/office/powerpoint/2010/main" val="1702889115"/>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audio>
              <p:cMediaNode vol="80000" numSld="999" showWhenStopped="0">
                <p:cTn id="2" repeatCount="indefinite" fill="remove"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4238836" y="3493251"/>
            <a:ext cx="4381081" cy="96997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72720" tIns="36359" rIns="72720" bIns="36359"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65" y="2214894"/>
            <a:ext cx="1020423" cy="10204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5161472" y="3731950"/>
            <a:ext cx="2535812" cy="49257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altLang="zh-CN" sz="3201" dirty="0">
                <a:solidFill>
                  <a:schemeClr val="bg1"/>
                </a:solidFill>
                <a:latin typeface="Arial" panose="020B0604020202020204" pitchFamily="34" charset="0"/>
                <a:ea typeface="微软雅黑" panose="020B0503020204020204" pitchFamily="34" charset="-122"/>
                <a:sym typeface="Arial" panose="020B0604020202020204" pitchFamily="34" charset="0"/>
              </a:rPr>
              <a:t>SDN</a:t>
            </a:r>
            <a:r>
              <a:rPr lang="zh-CN" altLang="en-US" sz="3201" dirty="0">
                <a:solidFill>
                  <a:schemeClr val="bg1"/>
                </a:solidFill>
                <a:latin typeface="Arial" panose="020B0604020202020204" pitchFamily="34" charset="0"/>
                <a:ea typeface="微软雅黑" panose="020B0503020204020204" pitchFamily="34" charset="-122"/>
                <a:sym typeface="Arial" panose="020B0604020202020204" pitchFamily="34" charset="0"/>
              </a:rPr>
              <a:t>诞生背景</a:t>
            </a:r>
            <a:endParaRPr lang="en-US" altLang="zh-CN" sz="320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4120583443"/>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a:xfrm rot="4351113">
            <a:off x="7699391" y="2098873"/>
            <a:ext cx="4707118" cy="3246798"/>
            <a:chOff x="940378" y="1114346"/>
            <a:chExt cx="7056438" cy="4867275"/>
          </a:xfrm>
        </p:grpSpPr>
        <p:sp>
          <p:nvSpPr>
            <p:cNvPr id="6" name="Arc 682"/>
            <p:cNvSpPr>
              <a:spLocks/>
            </p:cNvSpPr>
            <p:nvPr/>
          </p:nvSpPr>
          <p:spPr bwMode="auto">
            <a:xfrm rot="18746405">
              <a:off x="3554196" y="1119903"/>
              <a:ext cx="1014413" cy="1003300"/>
            </a:xfrm>
            <a:custGeom>
              <a:avLst/>
              <a:gdLst>
                <a:gd name="T0" fmla="*/ 2147483647 w 21600"/>
                <a:gd name="T1" fmla="*/ 0 h 21356"/>
                <a:gd name="T2" fmla="*/ 2147483647 w 21600"/>
                <a:gd name="T3" fmla="*/ 2147483647 h 21356"/>
                <a:gd name="T4" fmla="*/ 0 w 21600"/>
                <a:gd name="T5" fmla="*/ 2147483647 h 21356"/>
                <a:gd name="T6" fmla="*/ 0 60000 65536"/>
                <a:gd name="T7" fmla="*/ 0 60000 65536"/>
                <a:gd name="T8" fmla="*/ 0 60000 65536"/>
                <a:gd name="T9" fmla="*/ 0 w 21600"/>
                <a:gd name="T10" fmla="*/ 0 h 21356"/>
                <a:gd name="T11" fmla="*/ 21600 w 21600"/>
                <a:gd name="T12" fmla="*/ 21356 h 21356"/>
              </a:gdLst>
              <a:ahLst/>
              <a:cxnLst>
                <a:cxn ang="T6">
                  <a:pos x="T0" y="T1"/>
                </a:cxn>
                <a:cxn ang="T7">
                  <a:pos x="T2" y="T3"/>
                </a:cxn>
                <a:cxn ang="T8">
                  <a:pos x="T4" y="T5"/>
                </a:cxn>
              </a:cxnLst>
              <a:rect l="T9" t="T10" r="T11" b="T12"/>
              <a:pathLst>
                <a:path w="21600" h="21356" fill="none" extrusionOk="0">
                  <a:moveTo>
                    <a:pt x="3237" y="-1"/>
                  </a:moveTo>
                  <a:cubicBezTo>
                    <a:pt x="13795" y="1600"/>
                    <a:pt x="21600" y="10676"/>
                    <a:pt x="21600" y="21356"/>
                  </a:cubicBezTo>
                </a:path>
                <a:path w="21600" h="21356" stroke="0" extrusionOk="0">
                  <a:moveTo>
                    <a:pt x="3237" y="-1"/>
                  </a:moveTo>
                  <a:cubicBezTo>
                    <a:pt x="13795" y="1600"/>
                    <a:pt x="21600" y="10676"/>
                    <a:pt x="21600" y="21356"/>
                  </a:cubicBezTo>
                  <a:lnTo>
                    <a:pt x="0" y="21356"/>
                  </a:lnTo>
                  <a:lnTo>
                    <a:pt x="3237"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673"/>
            <p:cNvSpPr>
              <a:spLocks noEditPoints="1"/>
            </p:cNvSpPr>
            <p:nvPr/>
          </p:nvSpPr>
          <p:spPr bwMode="auto">
            <a:xfrm rot="21275257">
              <a:off x="4204278" y="1579484"/>
              <a:ext cx="2628900" cy="2630487"/>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accent2"/>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675"/>
            <p:cNvSpPr>
              <a:spLocks noEditPoints="1"/>
            </p:cNvSpPr>
            <p:nvPr/>
          </p:nvSpPr>
          <p:spPr bwMode="auto">
            <a:xfrm rot="21275257">
              <a:off x="940378" y="1649334"/>
              <a:ext cx="3429000" cy="3429000"/>
            </a:xfrm>
            <a:custGeom>
              <a:avLst/>
              <a:gdLst>
                <a:gd name="T0" fmla="*/ 2147483647 w 2622"/>
                <a:gd name="T1" fmla="*/ 2147483647 h 2622"/>
                <a:gd name="T2" fmla="*/ 2147483647 w 2622"/>
                <a:gd name="T3" fmla="*/ 2147483647 h 2622"/>
                <a:gd name="T4" fmla="*/ 2147483647 w 2622"/>
                <a:gd name="T5" fmla="*/ 2147483647 h 2622"/>
                <a:gd name="T6" fmla="*/ 2147483647 w 2622"/>
                <a:gd name="T7" fmla="*/ 2147483647 h 2622"/>
                <a:gd name="T8" fmla="*/ 2147483647 w 2622"/>
                <a:gd name="T9" fmla="*/ 2147483647 h 2622"/>
                <a:gd name="T10" fmla="*/ 2147483647 w 2622"/>
                <a:gd name="T11" fmla="*/ 2147483647 h 2622"/>
                <a:gd name="T12" fmla="*/ 2147483647 w 2622"/>
                <a:gd name="T13" fmla="*/ 2147483647 h 2622"/>
                <a:gd name="T14" fmla="*/ 2147483647 w 2622"/>
                <a:gd name="T15" fmla="*/ 2147483647 h 2622"/>
                <a:gd name="T16" fmla="*/ 2147483647 w 2622"/>
                <a:gd name="T17" fmla="*/ 2147483647 h 2622"/>
                <a:gd name="T18" fmla="*/ 2147483647 w 2622"/>
                <a:gd name="T19" fmla="*/ 2147483647 h 2622"/>
                <a:gd name="T20" fmla="*/ 2147483647 w 2622"/>
                <a:gd name="T21" fmla="*/ 2147483647 h 2622"/>
                <a:gd name="T22" fmla="*/ 2147483647 w 2622"/>
                <a:gd name="T23" fmla="*/ 2147483647 h 2622"/>
                <a:gd name="T24" fmla="*/ 2147483647 w 2622"/>
                <a:gd name="T25" fmla="*/ 2147483647 h 2622"/>
                <a:gd name="T26" fmla="*/ 2147483647 w 2622"/>
                <a:gd name="T27" fmla="*/ 2147483647 h 2622"/>
                <a:gd name="T28" fmla="*/ 2147483647 w 2622"/>
                <a:gd name="T29" fmla="*/ 2147483647 h 2622"/>
                <a:gd name="T30" fmla="*/ 2147483647 w 2622"/>
                <a:gd name="T31" fmla="*/ 2147483647 h 2622"/>
                <a:gd name="T32" fmla="*/ 2147483647 w 2622"/>
                <a:gd name="T33" fmla="*/ 2147483647 h 2622"/>
                <a:gd name="T34" fmla="*/ 2147483647 w 2622"/>
                <a:gd name="T35" fmla="*/ 2147483647 h 2622"/>
                <a:gd name="T36" fmla="*/ 2147483647 w 2622"/>
                <a:gd name="T37" fmla="*/ 2147483647 h 2622"/>
                <a:gd name="T38" fmla="*/ 2147483647 w 2622"/>
                <a:gd name="T39" fmla="*/ 2147483647 h 2622"/>
                <a:gd name="T40" fmla="*/ 2147483647 w 2622"/>
                <a:gd name="T41" fmla="*/ 2147483647 h 2622"/>
                <a:gd name="T42" fmla="*/ 2147483647 w 2622"/>
                <a:gd name="T43" fmla="*/ 2147483647 h 2622"/>
                <a:gd name="T44" fmla="*/ 2147483647 w 2622"/>
                <a:gd name="T45" fmla="*/ 2147483647 h 2622"/>
                <a:gd name="T46" fmla="*/ 2147483647 w 2622"/>
                <a:gd name="T47" fmla="*/ 2147483647 h 2622"/>
                <a:gd name="T48" fmla="*/ 2147483647 w 2622"/>
                <a:gd name="T49" fmla="*/ 2147483647 h 2622"/>
                <a:gd name="T50" fmla="*/ 2147483647 w 2622"/>
                <a:gd name="T51" fmla="*/ 2147483647 h 2622"/>
                <a:gd name="T52" fmla="*/ 2147483647 w 2622"/>
                <a:gd name="T53" fmla="*/ 2147483647 h 2622"/>
                <a:gd name="T54" fmla="*/ 2147483647 w 2622"/>
                <a:gd name="T55" fmla="*/ 2147483647 h 2622"/>
                <a:gd name="T56" fmla="*/ 2147483647 w 2622"/>
                <a:gd name="T57" fmla="*/ 2147483647 h 2622"/>
                <a:gd name="T58" fmla="*/ 2147483647 w 2622"/>
                <a:gd name="T59" fmla="*/ 2147483647 h 2622"/>
                <a:gd name="T60" fmla="*/ 2147483647 w 2622"/>
                <a:gd name="T61" fmla="*/ 2147483647 h 2622"/>
                <a:gd name="T62" fmla="*/ 2147483647 w 2622"/>
                <a:gd name="T63" fmla="*/ 2147483647 h 2622"/>
                <a:gd name="T64" fmla="*/ 2147483647 w 2622"/>
                <a:gd name="T65" fmla="*/ 2147483647 h 2622"/>
                <a:gd name="T66" fmla="*/ 2147483647 w 2622"/>
                <a:gd name="T67" fmla="*/ 2147483647 h 2622"/>
                <a:gd name="T68" fmla="*/ 2147483647 w 2622"/>
                <a:gd name="T69" fmla="*/ 2147483647 h 2622"/>
                <a:gd name="T70" fmla="*/ 2147483647 w 2622"/>
                <a:gd name="T71" fmla="*/ 2147483647 h 2622"/>
                <a:gd name="T72" fmla="*/ 2147483647 w 2622"/>
                <a:gd name="T73" fmla="*/ 2147483647 h 2622"/>
                <a:gd name="T74" fmla="*/ 2147483647 w 2622"/>
                <a:gd name="T75" fmla="*/ 2147483647 h 2622"/>
                <a:gd name="T76" fmla="*/ 2147483647 w 2622"/>
                <a:gd name="T77" fmla="*/ 2147483647 h 2622"/>
                <a:gd name="T78" fmla="*/ 2147483647 w 2622"/>
                <a:gd name="T79" fmla="*/ 2147483647 h 2622"/>
                <a:gd name="T80" fmla="*/ 2147483647 w 2622"/>
                <a:gd name="T81" fmla="*/ 2147483647 h 2622"/>
                <a:gd name="T82" fmla="*/ 2147483647 w 2622"/>
                <a:gd name="T83" fmla="*/ 2147483647 h 2622"/>
                <a:gd name="T84" fmla="*/ 2147483647 w 2622"/>
                <a:gd name="T85" fmla="*/ 2147483647 h 2622"/>
                <a:gd name="T86" fmla="*/ 2147483647 w 2622"/>
                <a:gd name="T87" fmla="*/ 2147483647 h 2622"/>
                <a:gd name="T88" fmla="*/ 2147483647 w 2622"/>
                <a:gd name="T89" fmla="*/ 2147483647 h 2622"/>
                <a:gd name="T90" fmla="*/ 2147483647 w 2622"/>
                <a:gd name="T91" fmla="*/ 2147483647 h 2622"/>
                <a:gd name="T92" fmla="*/ 2147483647 w 2622"/>
                <a:gd name="T93" fmla="*/ 2147483647 h 2622"/>
                <a:gd name="T94" fmla="*/ 2147483647 w 2622"/>
                <a:gd name="T95" fmla="*/ 2147483647 h 2622"/>
                <a:gd name="T96" fmla="*/ 2147483647 w 2622"/>
                <a:gd name="T97" fmla="*/ 2147483647 h 2622"/>
                <a:gd name="T98" fmla="*/ 2147483647 w 2622"/>
                <a:gd name="T99" fmla="*/ 2147483647 h 2622"/>
                <a:gd name="T100" fmla="*/ 2147483647 w 2622"/>
                <a:gd name="T101" fmla="*/ 2147483647 h 2622"/>
                <a:gd name="T102" fmla="*/ 2147483647 w 2622"/>
                <a:gd name="T103" fmla="*/ 2147483647 h 2622"/>
                <a:gd name="T104" fmla="*/ 2147483647 w 2622"/>
                <a:gd name="T105" fmla="*/ 2147483647 h 2622"/>
                <a:gd name="T106" fmla="*/ 2147483647 w 2622"/>
                <a:gd name="T107" fmla="*/ 2147483647 h 262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622"/>
                <a:gd name="T163" fmla="*/ 0 h 2622"/>
                <a:gd name="T164" fmla="*/ 2622 w 2622"/>
                <a:gd name="T165" fmla="*/ 2622 h 2622"/>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622" h="2622">
                  <a:moveTo>
                    <a:pt x="2622" y="1382"/>
                  </a:moveTo>
                  <a:lnTo>
                    <a:pt x="2622" y="1240"/>
                  </a:lnTo>
                  <a:lnTo>
                    <a:pt x="2520" y="1240"/>
                  </a:lnTo>
                  <a:lnTo>
                    <a:pt x="2516" y="1196"/>
                  </a:lnTo>
                  <a:lnTo>
                    <a:pt x="2512" y="1152"/>
                  </a:lnTo>
                  <a:lnTo>
                    <a:pt x="2506" y="1110"/>
                  </a:lnTo>
                  <a:lnTo>
                    <a:pt x="2498" y="1068"/>
                  </a:lnTo>
                  <a:lnTo>
                    <a:pt x="2596" y="1040"/>
                  </a:lnTo>
                  <a:lnTo>
                    <a:pt x="2560" y="904"/>
                  </a:lnTo>
                  <a:lnTo>
                    <a:pt x="2460" y="930"/>
                  </a:lnTo>
                  <a:lnTo>
                    <a:pt x="2446" y="888"/>
                  </a:lnTo>
                  <a:lnTo>
                    <a:pt x="2430" y="848"/>
                  </a:lnTo>
                  <a:lnTo>
                    <a:pt x="2412" y="808"/>
                  </a:lnTo>
                  <a:lnTo>
                    <a:pt x="2394" y="768"/>
                  </a:lnTo>
                  <a:lnTo>
                    <a:pt x="2482" y="718"/>
                  </a:lnTo>
                  <a:lnTo>
                    <a:pt x="2412" y="594"/>
                  </a:lnTo>
                  <a:lnTo>
                    <a:pt x="2322" y="646"/>
                  </a:lnTo>
                  <a:lnTo>
                    <a:pt x="2298" y="610"/>
                  </a:lnTo>
                  <a:lnTo>
                    <a:pt x="2272" y="574"/>
                  </a:lnTo>
                  <a:lnTo>
                    <a:pt x="2244" y="540"/>
                  </a:lnTo>
                  <a:lnTo>
                    <a:pt x="2216" y="508"/>
                  </a:lnTo>
                  <a:lnTo>
                    <a:pt x="2290" y="434"/>
                  </a:lnTo>
                  <a:lnTo>
                    <a:pt x="2188" y="334"/>
                  </a:lnTo>
                  <a:lnTo>
                    <a:pt x="2116" y="406"/>
                  </a:lnTo>
                  <a:lnTo>
                    <a:pt x="2082" y="378"/>
                  </a:lnTo>
                  <a:lnTo>
                    <a:pt x="2048" y="352"/>
                  </a:lnTo>
                  <a:lnTo>
                    <a:pt x="2014" y="326"/>
                  </a:lnTo>
                  <a:lnTo>
                    <a:pt x="1978" y="300"/>
                  </a:lnTo>
                  <a:lnTo>
                    <a:pt x="2028" y="212"/>
                  </a:lnTo>
                  <a:lnTo>
                    <a:pt x="1906" y="140"/>
                  </a:lnTo>
                  <a:lnTo>
                    <a:pt x="1854" y="230"/>
                  </a:lnTo>
                  <a:lnTo>
                    <a:pt x="1816" y="210"/>
                  </a:lnTo>
                  <a:lnTo>
                    <a:pt x="1776" y="194"/>
                  </a:lnTo>
                  <a:lnTo>
                    <a:pt x="1734" y="178"/>
                  </a:lnTo>
                  <a:lnTo>
                    <a:pt x="1694" y="162"/>
                  </a:lnTo>
                  <a:lnTo>
                    <a:pt x="1720" y="64"/>
                  </a:lnTo>
                  <a:lnTo>
                    <a:pt x="1582" y="26"/>
                  </a:lnTo>
                  <a:lnTo>
                    <a:pt x="1556" y="126"/>
                  </a:lnTo>
                  <a:lnTo>
                    <a:pt x="1514" y="118"/>
                  </a:lnTo>
                  <a:lnTo>
                    <a:pt x="1470" y="112"/>
                  </a:lnTo>
                  <a:lnTo>
                    <a:pt x="1426" y="106"/>
                  </a:lnTo>
                  <a:lnTo>
                    <a:pt x="1382" y="104"/>
                  </a:lnTo>
                  <a:lnTo>
                    <a:pt x="1382" y="0"/>
                  </a:lnTo>
                  <a:lnTo>
                    <a:pt x="1240" y="0"/>
                  </a:lnTo>
                  <a:lnTo>
                    <a:pt x="1240" y="104"/>
                  </a:lnTo>
                  <a:lnTo>
                    <a:pt x="1196" y="106"/>
                  </a:lnTo>
                  <a:lnTo>
                    <a:pt x="1154" y="112"/>
                  </a:lnTo>
                  <a:lnTo>
                    <a:pt x="1110" y="118"/>
                  </a:lnTo>
                  <a:lnTo>
                    <a:pt x="1068" y="126"/>
                  </a:lnTo>
                  <a:lnTo>
                    <a:pt x="1042" y="26"/>
                  </a:lnTo>
                  <a:lnTo>
                    <a:pt x="904" y="64"/>
                  </a:lnTo>
                  <a:lnTo>
                    <a:pt x="930" y="162"/>
                  </a:lnTo>
                  <a:lnTo>
                    <a:pt x="890" y="178"/>
                  </a:lnTo>
                  <a:lnTo>
                    <a:pt x="848" y="194"/>
                  </a:lnTo>
                  <a:lnTo>
                    <a:pt x="808" y="210"/>
                  </a:lnTo>
                  <a:lnTo>
                    <a:pt x="770" y="230"/>
                  </a:lnTo>
                  <a:lnTo>
                    <a:pt x="718" y="140"/>
                  </a:lnTo>
                  <a:lnTo>
                    <a:pt x="594" y="212"/>
                  </a:lnTo>
                  <a:lnTo>
                    <a:pt x="646" y="300"/>
                  </a:lnTo>
                  <a:lnTo>
                    <a:pt x="610" y="326"/>
                  </a:lnTo>
                  <a:lnTo>
                    <a:pt x="576" y="352"/>
                  </a:lnTo>
                  <a:lnTo>
                    <a:pt x="542" y="378"/>
                  </a:lnTo>
                  <a:lnTo>
                    <a:pt x="508" y="406"/>
                  </a:lnTo>
                  <a:lnTo>
                    <a:pt x="436" y="334"/>
                  </a:lnTo>
                  <a:lnTo>
                    <a:pt x="334" y="434"/>
                  </a:lnTo>
                  <a:lnTo>
                    <a:pt x="408" y="508"/>
                  </a:lnTo>
                  <a:lnTo>
                    <a:pt x="378" y="540"/>
                  </a:lnTo>
                  <a:lnTo>
                    <a:pt x="352" y="574"/>
                  </a:lnTo>
                  <a:lnTo>
                    <a:pt x="326" y="610"/>
                  </a:lnTo>
                  <a:lnTo>
                    <a:pt x="302" y="646"/>
                  </a:lnTo>
                  <a:lnTo>
                    <a:pt x="212" y="594"/>
                  </a:lnTo>
                  <a:lnTo>
                    <a:pt x="140" y="718"/>
                  </a:lnTo>
                  <a:lnTo>
                    <a:pt x="230" y="768"/>
                  </a:lnTo>
                  <a:lnTo>
                    <a:pt x="212" y="808"/>
                  </a:lnTo>
                  <a:lnTo>
                    <a:pt x="194" y="848"/>
                  </a:lnTo>
                  <a:lnTo>
                    <a:pt x="178" y="888"/>
                  </a:lnTo>
                  <a:lnTo>
                    <a:pt x="164" y="930"/>
                  </a:lnTo>
                  <a:lnTo>
                    <a:pt x="64" y="904"/>
                  </a:lnTo>
                  <a:lnTo>
                    <a:pt x="26" y="1040"/>
                  </a:lnTo>
                  <a:lnTo>
                    <a:pt x="126" y="1068"/>
                  </a:lnTo>
                  <a:lnTo>
                    <a:pt x="118" y="1110"/>
                  </a:lnTo>
                  <a:lnTo>
                    <a:pt x="112" y="1152"/>
                  </a:lnTo>
                  <a:lnTo>
                    <a:pt x="108" y="1196"/>
                  </a:lnTo>
                  <a:lnTo>
                    <a:pt x="104" y="1240"/>
                  </a:lnTo>
                  <a:lnTo>
                    <a:pt x="0" y="1240"/>
                  </a:lnTo>
                  <a:lnTo>
                    <a:pt x="0" y="1382"/>
                  </a:lnTo>
                  <a:lnTo>
                    <a:pt x="104" y="1382"/>
                  </a:lnTo>
                  <a:lnTo>
                    <a:pt x="108" y="1426"/>
                  </a:lnTo>
                  <a:lnTo>
                    <a:pt x="112" y="1470"/>
                  </a:lnTo>
                  <a:lnTo>
                    <a:pt x="118" y="1512"/>
                  </a:lnTo>
                  <a:lnTo>
                    <a:pt x="126" y="1556"/>
                  </a:lnTo>
                  <a:lnTo>
                    <a:pt x="26" y="1582"/>
                  </a:lnTo>
                  <a:lnTo>
                    <a:pt x="64" y="1720"/>
                  </a:lnTo>
                  <a:lnTo>
                    <a:pt x="164" y="1692"/>
                  </a:lnTo>
                  <a:lnTo>
                    <a:pt x="178" y="1734"/>
                  </a:lnTo>
                  <a:lnTo>
                    <a:pt x="194" y="1774"/>
                  </a:lnTo>
                  <a:lnTo>
                    <a:pt x="212" y="1814"/>
                  </a:lnTo>
                  <a:lnTo>
                    <a:pt x="230" y="1854"/>
                  </a:lnTo>
                  <a:lnTo>
                    <a:pt x="140" y="1906"/>
                  </a:lnTo>
                  <a:lnTo>
                    <a:pt x="212" y="2028"/>
                  </a:lnTo>
                  <a:lnTo>
                    <a:pt x="302" y="1978"/>
                  </a:lnTo>
                  <a:lnTo>
                    <a:pt x="326" y="2014"/>
                  </a:lnTo>
                  <a:lnTo>
                    <a:pt x="352" y="2048"/>
                  </a:lnTo>
                  <a:lnTo>
                    <a:pt x="378" y="2082"/>
                  </a:lnTo>
                  <a:lnTo>
                    <a:pt x="408" y="2116"/>
                  </a:lnTo>
                  <a:lnTo>
                    <a:pt x="334" y="2188"/>
                  </a:lnTo>
                  <a:lnTo>
                    <a:pt x="436" y="2288"/>
                  </a:lnTo>
                  <a:lnTo>
                    <a:pt x="508" y="2216"/>
                  </a:lnTo>
                  <a:lnTo>
                    <a:pt x="542" y="2244"/>
                  </a:lnTo>
                  <a:lnTo>
                    <a:pt x="576" y="2272"/>
                  </a:lnTo>
                  <a:lnTo>
                    <a:pt x="610" y="2298"/>
                  </a:lnTo>
                  <a:lnTo>
                    <a:pt x="646" y="2322"/>
                  </a:lnTo>
                  <a:lnTo>
                    <a:pt x="594" y="2412"/>
                  </a:lnTo>
                  <a:lnTo>
                    <a:pt x="718" y="2482"/>
                  </a:lnTo>
                  <a:lnTo>
                    <a:pt x="770" y="2394"/>
                  </a:lnTo>
                  <a:lnTo>
                    <a:pt x="808" y="2412"/>
                  </a:lnTo>
                  <a:lnTo>
                    <a:pt x="848" y="2430"/>
                  </a:lnTo>
                  <a:lnTo>
                    <a:pt x="890" y="2446"/>
                  </a:lnTo>
                  <a:lnTo>
                    <a:pt x="930" y="2460"/>
                  </a:lnTo>
                  <a:lnTo>
                    <a:pt x="904" y="2560"/>
                  </a:lnTo>
                  <a:lnTo>
                    <a:pt x="1042" y="2596"/>
                  </a:lnTo>
                  <a:lnTo>
                    <a:pt x="1068" y="2498"/>
                  </a:lnTo>
                  <a:lnTo>
                    <a:pt x="1110" y="2504"/>
                  </a:lnTo>
                  <a:lnTo>
                    <a:pt x="1154" y="2512"/>
                  </a:lnTo>
                  <a:lnTo>
                    <a:pt x="1196" y="2516"/>
                  </a:lnTo>
                  <a:lnTo>
                    <a:pt x="1240" y="2520"/>
                  </a:lnTo>
                  <a:lnTo>
                    <a:pt x="1240" y="2622"/>
                  </a:lnTo>
                  <a:lnTo>
                    <a:pt x="1382" y="2622"/>
                  </a:lnTo>
                  <a:lnTo>
                    <a:pt x="1382" y="2520"/>
                  </a:lnTo>
                  <a:lnTo>
                    <a:pt x="1426" y="2516"/>
                  </a:lnTo>
                  <a:lnTo>
                    <a:pt x="1470" y="2512"/>
                  </a:lnTo>
                  <a:lnTo>
                    <a:pt x="1514" y="2504"/>
                  </a:lnTo>
                  <a:lnTo>
                    <a:pt x="1556" y="2498"/>
                  </a:lnTo>
                  <a:lnTo>
                    <a:pt x="1582" y="2596"/>
                  </a:lnTo>
                  <a:lnTo>
                    <a:pt x="1720" y="2560"/>
                  </a:lnTo>
                  <a:lnTo>
                    <a:pt x="1694" y="2460"/>
                  </a:lnTo>
                  <a:lnTo>
                    <a:pt x="1734" y="2446"/>
                  </a:lnTo>
                  <a:lnTo>
                    <a:pt x="1776" y="2430"/>
                  </a:lnTo>
                  <a:lnTo>
                    <a:pt x="1816" y="2412"/>
                  </a:lnTo>
                  <a:lnTo>
                    <a:pt x="1854" y="2394"/>
                  </a:lnTo>
                  <a:lnTo>
                    <a:pt x="1906" y="2482"/>
                  </a:lnTo>
                  <a:lnTo>
                    <a:pt x="2028" y="2412"/>
                  </a:lnTo>
                  <a:lnTo>
                    <a:pt x="1978" y="2322"/>
                  </a:lnTo>
                  <a:lnTo>
                    <a:pt x="2014" y="2298"/>
                  </a:lnTo>
                  <a:lnTo>
                    <a:pt x="2048" y="2272"/>
                  </a:lnTo>
                  <a:lnTo>
                    <a:pt x="2082" y="2244"/>
                  </a:lnTo>
                  <a:lnTo>
                    <a:pt x="2116" y="2216"/>
                  </a:lnTo>
                  <a:lnTo>
                    <a:pt x="2188" y="2288"/>
                  </a:lnTo>
                  <a:lnTo>
                    <a:pt x="2290" y="2188"/>
                  </a:lnTo>
                  <a:lnTo>
                    <a:pt x="2216" y="2116"/>
                  </a:lnTo>
                  <a:lnTo>
                    <a:pt x="2244" y="2082"/>
                  </a:lnTo>
                  <a:lnTo>
                    <a:pt x="2272" y="2048"/>
                  </a:lnTo>
                  <a:lnTo>
                    <a:pt x="2298" y="2014"/>
                  </a:lnTo>
                  <a:lnTo>
                    <a:pt x="2322" y="1978"/>
                  </a:lnTo>
                  <a:lnTo>
                    <a:pt x="2412" y="2028"/>
                  </a:lnTo>
                  <a:lnTo>
                    <a:pt x="2482" y="1906"/>
                  </a:lnTo>
                  <a:lnTo>
                    <a:pt x="2394" y="1854"/>
                  </a:lnTo>
                  <a:lnTo>
                    <a:pt x="2412" y="1814"/>
                  </a:lnTo>
                  <a:lnTo>
                    <a:pt x="2430" y="1774"/>
                  </a:lnTo>
                  <a:lnTo>
                    <a:pt x="2446" y="1734"/>
                  </a:lnTo>
                  <a:lnTo>
                    <a:pt x="2460" y="1692"/>
                  </a:lnTo>
                  <a:lnTo>
                    <a:pt x="2560" y="1720"/>
                  </a:lnTo>
                  <a:lnTo>
                    <a:pt x="2596" y="1582"/>
                  </a:lnTo>
                  <a:lnTo>
                    <a:pt x="2498" y="1556"/>
                  </a:lnTo>
                  <a:lnTo>
                    <a:pt x="2506" y="1512"/>
                  </a:lnTo>
                  <a:lnTo>
                    <a:pt x="2512" y="1470"/>
                  </a:lnTo>
                  <a:lnTo>
                    <a:pt x="2516" y="1426"/>
                  </a:lnTo>
                  <a:lnTo>
                    <a:pt x="2520" y="1382"/>
                  </a:lnTo>
                  <a:lnTo>
                    <a:pt x="2622" y="1382"/>
                  </a:lnTo>
                  <a:close/>
                  <a:moveTo>
                    <a:pt x="1312" y="2420"/>
                  </a:moveTo>
                  <a:lnTo>
                    <a:pt x="1312" y="2420"/>
                  </a:lnTo>
                  <a:lnTo>
                    <a:pt x="1254" y="2420"/>
                  </a:lnTo>
                  <a:lnTo>
                    <a:pt x="1198" y="2416"/>
                  </a:lnTo>
                  <a:lnTo>
                    <a:pt x="1142" y="2408"/>
                  </a:lnTo>
                  <a:lnTo>
                    <a:pt x="1088" y="2398"/>
                  </a:lnTo>
                  <a:lnTo>
                    <a:pt x="1034" y="2386"/>
                  </a:lnTo>
                  <a:lnTo>
                    <a:pt x="982" y="2370"/>
                  </a:lnTo>
                  <a:lnTo>
                    <a:pt x="930" y="2354"/>
                  </a:lnTo>
                  <a:lnTo>
                    <a:pt x="880" y="2334"/>
                  </a:lnTo>
                  <a:lnTo>
                    <a:pt x="830" y="2312"/>
                  </a:lnTo>
                  <a:lnTo>
                    <a:pt x="782" y="2286"/>
                  </a:lnTo>
                  <a:lnTo>
                    <a:pt x="736" y="2260"/>
                  </a:lnTo>
                  <a:lnTo>
                    <a:pt x="692" y="2232"/>
                  </a:lnTo>
                  <a:lnTo>
                    <a:pt x="648" y="2200"/>
                  </a:lnTo>
                  <a:lnTo>
                    <a:pt x="606" y="2168"/>
                  </a:lnTo>
                  <a:lnTo>
                    <a:pt x="566" y="2132"/>
                  </a:lnTo>
                  <a:lnTo>
                    <a:pt x="528" y="2096"/>
                  </a:lnTo>
                  <a:lnTo>
                    <a:pt x="490" y="2058"/>
                  </a:lnTo>
                  <a:lnTo>
                    <a:pt x="456" y="2018"/>
                  </a:lnTo>
                  <a:lnTo>
                    <a:pt x="422" y="1976"/>
                  </a:lnTo>
                  <a:lnTo>
                    <a:pt x="392" y="1932"/>
                  </a:lnTo>
                  <a:lnTo>
                    <a:pt x="362" y="1886"/>
                  </a:lnTo>
                  <a:lnTo>
                    <a:pt x="336" y="1840"/>
                  </a:lnTo>
                  <a:lnTo>
                    <a:pt x="312" y="1792"/>
                  </a:lnTo>
                  <a:lnTo>
                    <a:pt x="290" y="1744"/>
                  </a:lnTo>
                  <a:lnTo>
                    <a:pt x="270" y="1692"/>
                  </a:lnTo>
                  <a:lnTo>
                    <a:pt x="252" y="1642"/>
                  </a:lnTo>
                  <a:lnTo>
                    <a:pt x="238" y="1588"/>
                  </a:lnTo>
                  <a:lnTo>
                    <a:pt x="224" y="1534"/>
                  </a:lnTo>
                  <a:lnTo>
                    <a:pt x="216" y="1480"/>
                  </a:lnTo>
                  <a:lnTo>
                    <a:pt x="208" y="1424"/>
                  </a:lnTo>
                  <a:lnTo>
                    <a:pt x="204" y="1368"/>
                  </a:lnTo>
                  <a:lnTo>
                    <a:pt x="202" y="1312"/>
                  </a:lnTo>
                  <a:lnTo>
                    <a:pt x="204" y="1254"/>
                  </a:lnTo>
                  <a:lnTo>
                    <a:pt x="208" y="1198"/>
                  </a:lnTo>
                  <a:lnTo>
                    <a:pt x="216" y="1142"/>
                  </a:lnTo>
                  <a:lnTo>
                    <a:pt x="224" y="1088"/>
                  </a:lnTo>
                  <a:lnTo>
                    <a:pt x="238" y="1034"/>
                  </a:lnTo>
                  <a:lnTo>
                    <a:pt x="252" y="982"/>
                  </a:lnTo>
                  <a:lnTo>
                    <a:pt x="270" y="930"/>
                  </a:lnTo>
                  <a:lnTo>
                    <a:pt x="290" y="880"/>
                  </a:lnTo>
                  <a:lnTo>
                    <a:pt x="312" y="830"/>
                  </a:lnTo>
                  <a:lnTo>
                    <a:pt x="336" y="782"/>
                  </a:lnTo>
                  <a:lnTo>
                    <a:pt x="362" y="736"/>
                  </a:lnTo>
                  <a:lnTo>
                    <a:pt x="392" y="692"/>
                  </a:lnTo>
                  <a:lnTo>
                    <a:pt x="422" y="648"/>
                  </a:lnTo>
                  <a:lnTo>
                    <a:pt x="456" y="606"/>
                  </a:lnTo>
                  <a:lnTo>
                    <a:pt x="490" y="566"/>
                  </a:lnTo>
                  <a:lnTo>
                    <a:pt x="528" y="526"/>
                  </a:lnTo>
                  <a:lnTo>
                    <a:pt x="566" y="490"/>
                  </a:lnTo>
                  <a:lnTo>
                    <a:pt x="606" y="456"/>
                  </a:lnTo>
                  <a:lnTo>
                    <a:pt x="648" y="422"/>
                  </a:lnTo>
                  <a:lnTo>
                    <a:pt x="692" y="392"/>
                  </a:lnTo>
                  <a:lnTo>
                    <a:pt x="736" y="362"/>
                  </a:lnTo>
                  <a:lnTo>
                    <a:pt x="782" y="336"/>
                  </a:lnTo>
                  <a:lnTo>
                    <a:pt x="830" y="312"/>
                  </a:lnTo>
                  <a:lnTo>
                    <a:pt x="880" y="290"/>
                  </a:lnTo>
                  <a:lnTo>
                    <a:pt x="930" y="270"/>
                  </a:lnTo>
                  <a:lnTo>
                    <a:pt x="982" y="252"/>
                  </a:lnTo>
                  <a:lnTo>
                    <a:pt x="1034" y="236"/>
                  </a:lnTo>
                  <a:lnTo>
                    <a:pt x="1088" y="224"/>
                  </a:lnTo>
                  <a:lnTo>
                    <a:pt x="1142" y="214"/>
                  </a:lnTo>
                  <a:lnTo>
                    <a:pt x="1198" y="208"/>
                  </a:lnTo>
                  <a:lnTo>
                    <a:pt x="1254" y="204"/>
                  </a:lnTo>
                  <a:lnTo>
                    <a:pt x="1312" y="202"/>
                  </a:lnTo>
                  <a:lnTo>
                    <a:pt x="1368" y="204"/>
                  </a:lnTo>
                  <a:lnTo>
                    <a:pt x="1426" y="208"/>
                  </a:lnTo>
                  <a:lnTo>
                    <a:pt x="1480" y="214"/>
                  </a:lnTo>
                  <a:lnTo>
                    <a:pt x="1536" y="224"/>
                  </a:lnTo>
                  <a:lnTo>
                    <a:pt x="1588" y="236"/>
                  </a:lnTo>
                  <a:lnTo>
                    <a:pt x="1642" y="252"/>
                  </a:lnTo>
                  <a:lnTo>
                    <a:pt x="1694" y="270"/>
                  </a:lnTo>
                  <a:lnTo>
                    <a:pt x="1744" y="290"/>
                  </a:lnTo>
                  <a:lnTo>
                    <a:pt x="1792" y="312"/>
                  </a:lnTo>
                  <a:lnTo>
                    <a:pt x="1840" y="336"/>
                  </a:lnTo>
                  <a:lnTo>
                    <a:pt x="1886" y="362"/>
                  </a:lnTo>
                  <a:lnTo>
                    <a:pt x="1932" y="392"/>
                  </a:lnTo>
                  <a:lnTo>
                    <a:pt x="1976" y="422"/>
                  </a:lnTo>
                  <a:lnTo>
                    <a:pt x="2018" y="456"/>
                  </a:lnTo>
                  <a:lnTo>
                    <a:pt x="2058" y="490"/>
                  </a:lnTo>
                  <a:lnTo>
                    <a:pt x="2096" y="526"/>
                  </a:lnTo>
                  <a:lnTo>
                    <a:pt x="2132" y="566"/>
                  </a:lnTo>
                  <a:lnTo>
                    <a:pt x="2168" y="606"/>
                  </a:lnTo>
                  <a:lnTo>
                    <a:pt x="2200" y="648"/>
                  </a:lnTo>
                  <a:lnTo>
                    <a:pt x="2232" y="692"/>
                  </a:lnTo>
                  <a:lnTo>
                    <a:pt x="2260" y="736"/>
                  </a:lnTo>
                  <a:lnTo>
                    <a:pt x="2288" y="782"/>
                  </a:lnTo>
                  <a:lnTo>
                    <a:pt x="2312" y="830"/>
                  </a:lnTo>
                  <a:lnTo>
                    <a:pt x="2334" y="880"/>
                  </a:lnTo>
                  <a:lnTo>
                    <a:pt x="2354" y="930"/>
                  </a:lnTo>
                  <a:lnTo>
                    <a:pt x="2372" y="982"/>
                  </a:lnTo>
                  <a:lnTo>
                    <a:pt x="2386" y="1034"/>
                  </a:lnTo>
                  <a:lnTo>
                    <a:pt x="2398" y="1088"/>
                  </a:lnTo>
                  <a:lnTo>
                    <a:pt x="2408" y="1142"/>
                  </a:lnTo>
                  <a:lnTo>
                    <a:pt x="2416" y="1198"/>
                  </a:lnTo>
                  <a:lnTo>
                    <a:pt x="2420" y="1254"/>
                  </a:lnTo>
                  <a:lnTo>
                    <a:pt x="2422" y="1312"/>
                  </a:lnTo>
                  <a:lnTo>
                    <a:pt x="2420" y="1368"/>
                  </a:lnTo>
                  <a:lnTo>
                    <a:pt x="2416" y="1424"/>
                  </a:lnTo>
                  <a:lnTo>
                    <a:pt x="2408" y="1480"/>
                  </a:lnTo>
                  <a:lnTo>
                    <a:pt x="2398" y="1534"/>
                  </a:lnTo>
                  <a:lnTo>
                    <a:pt x="2386" y="1588"/>
                  </a:lnTo>
                  <a:lnTo>
                    <a:pt x="2372" y="1642"/>
                  </a:lnTo>
                  <a:lnTo>
                    <a:pt x="2354" y="1692"/>
                  </a:lnTo>
                  <a:lnTo>
                    <a:pt x="2334" y="1744"/>
                  </a:lnTo>
                  <a:lnTo>
                    <a:pt x="2312" y="1792"/>
                  </a:lnTo>
                  <a:lnTo>
                    <a:pt x="2288" y="1840"/>
                  </a:lnTo>
                  <a:lnTo>
                    <a:pt x="2260" y="1886"/>
                  </a:lnTo>
                  <a:lnTo>
                    <a:pt x="2232" y="1932"/>
                  </a:lnTo>
                  <a:lnTo>
                    <a:pt x="2200" y="1976"/>
                  </a:lnTo>
                  <a:lnTo>
                    <a:pt x="2168" y="2018"/>
                  </a:lnTo>
                  <a:lnTo>
                    <a:pt x="2132" y="2058"/>
                  </a:lnTo>
                  <a:lnTo>
                    <a:pt x="2096" y="2096"/>
                  </a:lnTo>
                  <a:lnTo>
                    <a:pt x="2058" y="2132"/>
                  </a:lnTo>
                  <a:lnTo>
                    <a:pt x="2018" y="2168"/>
                  </a:lnTo>
                  <a:lnTo>
                    <a:pt x="1976" y="2200"/>
                  </a:lnTo>
                  <a:lnTo>
                    <a:pt x="1932" y="2232"/>
                  </a:lnTo>
                  <a:lnTo>
                    <a:pt x="1886" y="2260"/>
                  </a:lnTo>
                  <a:lnTo>
                    <a:pt x="1840" y="2286"/>
                  </a:lnTo>
                  <a:lnTo>
                    <a:pt x="1792" y="2312"/>
                  </a:lnTo>
                  <a:lnTo>
                    <a:pt x="1744" y="2334"/>
                  </a:lnTo>
                  <a:lnTo>
                    <a:pt x="1694" y="2354"/>
                  </a:lnTo>
                  <a:lnTo>
                    <a:pt x="1642" y="2370"/>
                  </a:lnTo>
                  <a:lnTo>
                    <a:pt x="1588" y="2386"/>
                  </a:lnTo>
                  <a:lnTo>
                    <a:pt x="1536" y="2398"/>
                  </a:lnTo>
                  <a:lnTo>
                    <a:pt x="1480" y="2408"/>
                  </a:lnTo>
                  <a:lnTo>
                    <a:pt x="1426" y="2416"/>
                  </a:lnTo>
                  <a:lnTo>
                    <a:pt x="1368" y="2420"/>
                  </a:lnTo>
                  <a:lnTo>
                    <a:pt x="1312" y="2420"/>
                  </a:lnTo>
                  <a:close/>
                </a:path>
              </a:pathLst>
            </a:custGeom>
            <a:solidFill>
              <a:schemeClr val="accent1">
                <a:alpha val="79999"/>
              </a:schemeClr>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Oval 676"/>
            <p:cNvSpPr>
              <a:spLocks noChangeArrowheads="1"/>
            </p:cNvSpPr>
            <p:nvPr/>
          </p:nvSpPr>
          <p:spPr bwMode="auto">
            <a:xfrm rot="21275257">
              <a:off x="1307091" y="2016046"/>
              <a:ext cx="2695575" cy="2693988"/>
            </a:xfrm>
            <a:prstGeom prst="ellipse">
              <a:avLst/>
            </a:prstGeom>
            <a:solidFill>
              <a:schemeClr val="accent1"/>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0" name="Oval 677"/>
            <p:cNvSpPr>
              <a:spLocks noChangeArrowheads="1"/>
            </p:cNvSpPr>
            <p:nvPr/>
          </p:nvSpPr>
          <p:spPr bwMode="auto">
            <a:xfrm rot="21275257">
              <a:off x="4617028" y="1993821"/>
              <a:ext cx="1801813" cy="1801813"/>
            </a:xfrm>
            <a:prstGeom prst="ellipse">
              <a:avLst/>
            </a:prstGeom>
            <a:solidFill>
              <a:schemeClr val="accent2"/>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dirty="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1" name="Freeform 679"/>
            <p:cNvSpPr>
              <a:spLocks noEditPoints="1"/>
            </p:cNvSpPr>
            <p:nvPr/>
          </p:nvSpPr>
          <p:spPr bwMode="auto">
            <a:xfrm rot="21275257">
              <a:off x="5693353" y="3676571"/>
              <a:ext cx="2303463" cy="2305050"/>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accent3"/>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Oval 680"/>
            <p:cNvSpPr>
              <a:spLocks noChangeArrowheads="1"/>
            </p:cNvSpPr>
            <p:nvPr/>
          </p:nvSpPr>
          <p:spPr bwMode="auto">
            <a:xfrm rot="21275257">
              <a:off x="6055303" y="4040109"/>
              <a:ext cx="1577975" cy="1577975"/>
            </a:xfrm>
            <a:prstGeom prst="ellipse">
              <a:avLst/>
            </a:prstGeom>
            <a:solidFill>
              <a:schemeClr val="accent3"/>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3" name="Arc 681"/>
            <p:cNvSpPr>
              <a:spLocks/>
            </p:cNvSpPr>
            <p:nvPr/>
          </p:nvSpPr>
          <p:spPr bwMode="auto">
            <a:xfrm rot="7501686">
              <a:off x="4141572" y="3609103"/>
              <a:ext cx="1906587" cy="1549400"/>
            </a:xfrm>
            <a:custGeom>
              <a:avLst/>
              <a:gdLst>
                <a:gd name="T0" fmla="*/ 2147483647 w 21600"/>
                <a:gd name="T1" fmla="*/ 0 h 15695"/>
                <a:gd name="T2" fmla="*/ 2147483647 w 21600"/>
                <a:gd name="T3" fmla="*/ 2147483647 h 15695"/>
                <a:gd name="T4" fmla="*/ 0 w 21600"/>
                <a:gd name="T5" fmla="*/ 2147483647 h 15695"/>
                <a:gd name="T6" fmla="*/ 0 60000 65536"/>
                <a:gd name="T7" fmla="*/ 0 60000 65536"/>
                <a:gd name="T8" fmla="*/ 0 60000 65536"/>
                <a:gd name="T9" fmla="*/ 0 w 21600"/>
                <a:gd name="T10" fmla="*/ 0 h 15695"/>
                <a:gd name="T11" fmla="*/ 21600 w 21600"/>
                <a:gd name="T12" fmla="*/ 15695 h 15695"/>
              </a:gdLst>
              <a:ahLst/>
              <a:cxnLst>
                <a:cxn ang="T6">
                  <a:pos x="T0" y="T1"/>
                </a:cxn>
                <a:cxn ang="T7">
                  <a:pos x="T2" y="T3"/>
                </a:cxn>
                <a:cxn ang="T8">
                  <a:pos x="T4" y="T5"/>
                </a:cxn>
              </a:cxnLst>
              <a:rect l="T9" t="T10" r="T11" b="T12"/>
              <a:pathLst>
                <a:path w="21600" h="15695" fill="none" extrusionOk="0">
                  <a:moveTo>
                    <a:pt x="14840" y="-1"/>
                  </a:moveTo>
                  <a:cubicBezTo>
                    <a:pt x="19155" y="4079"/>
                    <a:pt x="21600" y="9756"/>
                    <a:pt x="21600" y="15695"/>
                  </a:cubicBezTo>
                </a:path>
                <a:path w="21600" h="15695" stroke="0" extrusionOk="0">
                  <a:moveTo>
                    <a:pt x="14840" y="-1"/>
                  </a:moveTo>
                  <a:cubicBezTo>
                    <a:pt x="19155" y="4079"/>
                    <a:pt x="21600" y="9756"/>
                    <a:pt x="21600" y="15695"/>
                  </a:cubicBezTo>
                  <a:lnTo>
                    <a:pt x="0" y="15695"/>
                  </a:lnTo>
                  <a:lnTo>
                    <a:pt x="14840"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Arc 683"/>
            <p:cNvSpPr>
              <a:spLocks/>
            </p:cNvSpPr>
            <p:nvPr/>
          </p:nvSpPr>
          <p:spPr bwMode="auto">
            <a:xfrm rot="256945">
              <a:off x="7018916" y="2744709"/>
              <a:ext cx="620712" cy="898525"/>
            </a:xfrm>
            <a:custGeom>
              <a:avLst/>
              <a:gdLst>
                <a:gd name="T0" fmla="*/ 2147483647 w 21600"/>
                <a:gd name="T1" fmla="*/ 0 h 31203"/>
                <a:gd name="T2" fmla="*/ 2147483647 w 21600"/>
                <a:gd name="T3" fmla="*/ 2147483647 h 31203"/>
                <a:gd name="T4" fmla="*/ 0 w 21600"/>
                <a:gd name="T5" fmla="*/ 2147483647 h 31203"/>
                <a:gd name="T6" fmla="*/ 0 60000 65536"/>
                <a:gd name="T7" fmla="*/ 0 60000 65536"/>
                <a:gd name="T8" fmla="*/ 0 60000 65536"/>
                <a:gd name="T9" fmla="*/ 0 w 21600"/>
                <a:gd name="T10" fmla="*/ 0 h 31203"/>
                <a:gd name="T11" fmla="*/ 21600 w 21600"/>
                <a:gd name="T12" fmla="*/ 31203 h 31203"/>
              </a:gdLst>
              <a:ahLst/>
              <a:cxnLst>
                <a:cxn ang="T6">
                  <a:pos x="T0" y="T1"/>
                </a:cxn>
                <a:cxn ang="T7">
                  <a:pos x="T2" y="T3"/>
                </a:cxn>
                <a:cxn ang="T8">
                  <a:pos x="T4" y="T5"/>
                </a:cxn>
              </a:cxnLst>
              <a:rect l="T9" t="T10" r="T11" b="T12"/>
              <a:pathLst>
                <a:path w="21600" h="31203" fill="none" extrusionOk="0">
                  <a:moveTo>
                    <a:pt x="3237" y="-1"/>
                  </a:moveTo>
                  <a:cubicBezTo>
                    <a:pt x="13795" y="1600"/>
                    <a:pt x="21600" y="10676"/>
                    <a:pt x="21600" y="21356"/>
                  </a:cubicBezTo>
                  <a:cubicBezTo>
                    <a:pt x="21600" y="24780"/>
                    <a:pt x="20785" y="28155"/>
                    <a:pt x="19224" y="31202"/>
                  </a:cubicBezTo>
                </a:path>
                <a:path w="21600" h="31203" stroke="0" extrusionOk="0">
                  <a:moveTo>
                    <a:pt x="3237" y="-1"/>
                  </a:moveTo>
                  <a:cubicBezTo>
                    <a:pt x="13795" y="1600"/>
                    <a:pt x="21600" y="10676"/>
                    <a:pt x="21600" y="21356"/>
                  </a:cubicBezTo>
                  <a:cubicBezTo>
                    <a:pt x="21600" y="24780"/>
                    <a:pt x="20785" y="28155"/>
                    <a:pt x="19224" y="31202"/>
                  </a:cubicBezTo>
                  <a:lnTo>
                    <a:pt x="0" y="21356"/>
                  </a:lnTo>
                  <a:lnTo>
                    <a:pt x="3237"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8" name="Group 17"/>
          <p:cNvGrpSpPr/>
          <p:nvPr/>
        </p:nvGrpSpPr>
        <p:grpSpPr>
          <a:xfrm>
            <a:off x="9514225" y="5262585"/>
            <a:ext cx="436704" cy="436704"/>
            <a:chOff x="5607370" y="3562829"/>
            <a:chExt cx="587140" cy="587140"/>
          </a:xfrm>
          <a:solidFill>
            <a:schemeClr val="bg1"/>
          </a:solidFill>
        </p:grpSpPr>
        <p:sp>
          <p:nvSpPr>
            <p:cNvPr id="19"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23"/>
            <p:cNvSpPr>
              <a:spLocks noEditPoints="1"/>
            </p:cNvSpPr>
            <p:nvPr/>
          </p:nvSpPr>
          <p:spPr bwMode="auto">
            <a:xfrm>
              <a:off x="5607370" y="3562829"/>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a:off x="9512147" y="2164979"/>
            <a:ext cx="627243" cy="627243"/>
            <a:chOff x="6665323" y="3562825"/>
            <a:chExt cx="587140" cy="587140"/>
          </a:xfrm>
          <a:solidFill>
            <a:schemeClr val="bg1"/>
          </a:solidFill>
        </p:grpSpPr>
        <p:sp>
          <p:nvSpPr>
            <p:cNvPr id="22"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4" name="Group 23"/>
          <p:cNvGrpSpPr/>
          <p:nvPr/>
        </p:nvGrpSpPr>
        <p:grpSpPr>
          <a:xfrm>
            <a:off x="10460509" y="4022334"/>
            <a:ext cx="436704" cy="436704"/>
            <a:chOff x="7740352" y="3562825"/>
            <a:chExt cx="587140" cy="587140"/>
          </a:xfrm>
          <a:solidFill>
            <a:schemeClr val="bg1"/>
          </a:solidFill>
        </p:grpSpPr>
        <p:sp>
          <p:nvSpPr>
            <p:cNvPr id="25" name="Freeform 24"/>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7" name="Content Placeholder 2"/>
          <p:cNvSpPr txBox="1">
            <a:spLocks/>
          </p:cNvSpPr>
          <p:nvPr/>
        </p:nvSpPr>
        <p:spPr>
          <a:xfrm>
            <a:off x="987679" y="2025647"/>
            <a:ext cx="6724254" cy="1683368"/>
          </a:xfrm>
          <a:prstGeom prst="rect">
            <a:avLst/>
          </a:prstGeom>
        </p:spPr>
        <p:txBody>
          <a:bodyPr vert="horz" lIns="105484" tIns="52741" rIns="105484" bIns="5274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spcBef>
                <a:spcPts val="0"/>
              </a:spcBef>
              <a:spcAft>
                <a:spcPts val="0"/>
              </a:spcAft>
              <a:buNone/>
              <a:defRPr/>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经过</a:t>
            </a:r>
            <a:r>
              <a:rPr lang="en-US" altLang="zh-CN"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30</a:t>
            </a: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多年发展，</a:t>
            </a:r>
            <a:r>
              <a:rPr lang="en-US" altLang="zh-CN"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IP</a:t>
            </a: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网络从最初满足简单</a:t>
            </a:r>
            <a:r>
              <a:rPr lang="en-US" altLang="zh-CN"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Internet</a:t>
            </a: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服务的网络，演进成能够提供涵盖文本、语音、视频等多媒体业务的融合网络。</a:t>
            </a:r>
          </a:p>
        </p:txBody>
      </p:sp>
      <p:sp>
        <p:nvSpPr>
          <p:cNvPr id="31" name="TextBox 8"/>
          <p:cNvSpPr txBox="1"/>
          <p:nvPr/>
        </p:nvSpPr>
        <p:spPr>
          <a:xfrm>
            <a:off x="857250" y="256699"/>
            <a:ext cx="3949155" cy="492443"/>
          </a:xfrm>
          <a:prstGeom prst="rect">
            <a:avLst/>
          </a:prstGeom>
          <a:noFill/>
        </p:spPr>
        <p:txBody>
          <a:bodyPr wrap="square" lIns="0" tIns="0" rIns="0" bIns="0" rtlCol="0" anchor="ctr">
            <a:spAutoFit/>
          </a:bodyPr>
          <a:lstStyle/>
          <a:p>
            <a:r>
              <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诞生背景</a:t>
            </a:r>
          </a:p>
        </p:txBody>
      </p:sp>
      <p:sp>
        <p:nvSpPr>
          <p:cNvPr id="32" name="TextBox 8"/>
          <p:cNvSpPr txBox="1"/>
          <p:nvPr/>
        </p:nvSpPr>
        <p:spPr>
          <a:xfrm>
            <a:off x="857250" y="712750"/>
            <a:ext cx="2807720" cy="276999"/>
          </a:xfrm>
          <a:prstGeom prst="rect">
            <a:avLst/>
          </a:prstGeom>
          <a:noFill/>
        </p:spPr>
        <p:txBody>
          <a:bodyPr wrap="square" lIns="0" tIns="0" rIns="0" bIns="0" rtlCol="0" anchor="ctr">
            <a:spAutoFit/>
          </a:bodyPr>
          <a:lstStyle/>
          <a:p>
            <a:endParaRPr lang="zh-CN" alt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3" name="图片 3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23478" y="245526"/>
            <a:ext cx="1770593" cy="468526"/>
          </a:xfrm>
          <a:prstGeom prst="rect">
            <a:avLst/>
          </a:prstGeom>
        </p:spPr>
      </p:pic>
      <p:sp>
        <p:nvSpPr>
          <p:cNvPr id="34" name="Content Placeholder 2">
            <a:extLst>
              <a:ext uri="{FF2B5EF4-FFF2-40B4-BE49-F238E27FC236}">
                <a16:creationId xmlns:a16="http://schemas.microsoft.com/office/drawing/2014/main" id="{EB56F9F2-C42E-4655-B948-0E8AF735A687}"/>
              </a:ext>
            </a:extLst>
          </p:cNvPr>
          <p:cNvSpPr txBox="1">
            <a:spLocks/>
          </p:cNvSpPr>
          <p:nvPr/>
        </p:nvSpPr>
        <p:spPr>
          <a:xfrm>
            <a:off x="1030380" y="3700821"/>
            <a:ext cx="6569338" cy="1284699"/>
          </a:xfrm>
          <a:prstGeom prst="rect">
            <a:avLst/>
          </a:prstGeom>
        </p:spPr>
        <p:txBody>
          <a:bodyPr vert="horz" lIns="105484" tIns="52741" rIns="105484" bIns="5274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spcBef>
                <a:spcPts val="0"/>
              </a:spcBef>
              <a:spcAft>
                <a:spcPts val="0"/>
              </a:spcAft>
              <a:buNone/>
              <a:defRPr/>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其应用领域也逐步向社会生活的各个方面渗透，并影响和改变人们的生产和生活方式。随着互联网业务的发展，网络也面临一系列问题。</a:t>
            </a:r>
            <a:endParaRPr lang="en-US" altLang="zh-CN"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646868882"/>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4"/>
          <p:cNvGrpSpPr>
            <a:grpSpLocks noChangeAspect="1"/>
          </p:cNvGrpSpPr>
          <p:nvPr/>
        </p:nvGrpSpPr>
        <p:grpSpPr bwMode="auto">
          <a:xfrm>
            <a:off x="4316280" y="2793515"/>
            <a:ext cx="4249756" cy="3300520"/>
            <a:chOff x="2329" y="786"/>
            <a:chExt cx="3022" cy="2347"/>
          </a:xfrm>
        </p:grpSpPr>
        <p:sp>
          <p:nvSpPr>
            <p:cNvPr id="16" name="Freeform 5"/>
            <p:cNvSpPr>
              <a:spLocks/>
            </p:cNvSpPr>
            <p:nvPr/>
          </p:nvSpPr>
          <p:spPr bwMode="auto">
            <a:xfrm>
              <a:off x="3462" y="1393"/>
              <a:ext cx="389" cy="1740"/>
            </a:xfrm>
            <a:custGeom>
              <a:avLst/>
              <a:gdLst>
                <a:gd name="T0" fmla="*/ 0 w 164"/>
                <a:gd name="T1" fmla="*/ 1140 h 1222"/>
                <a:gd name="T2" fmla="*/ 0 w 164"/>
                <a:gd name="T3" fmla="*/ 1140 h 1222"/>
                <a:gd name="T4" fmla="*/ 82 w 164"/>
                <a:gd name="T5" fmla="*/ 1222 h 1222"/>
                <a:gd name="T6" fmla="*/ 82 w 164"/>
                <a:gd name="T7" fmla="*/ 1222 h 1222"/>
                <a:gd name="T8" fmla="*/ 164 w 164"/>
                <a:gd name="T9" fmla="*/ 1140 h 1222"/>
                <a:gd name="T10" fmla="*/ 164 w 164"/>
                <a:gd name="T11" fmla="*/ 1140 h 1222"/>
                <a:gd name="T12" fmla="*/ 164 w 164"/>
                <a:gd name="T13" fmla="*/ 0 h 1222"/>
                <a:gd name="connsiteX0" fmla="*/ 0 w 10000"/>
                <a:gd name="connsiteY0" fmla="*/ 9830 h 10501"/>
                <a:gd name="connsiteX1" fmla="*/ 0 w 10000"/>
                <a:gd name="connsiteY1" fmla="*/ 9830 h 10501"/>
                <a:gd name="connsiteX2" fmla="*/ 5000 w 10000"/>
                <a:gd name="connsiteY2" fmla="*/ 10501 h 10501"/>
                <a:gd name="connsiteX3" fmla="*/ 5000 w 10000"/>
                <a:gd name="connsiteY3" fmla="*/ 10501 h 10501"/>
                <a:gd name="connsiteX4" fmla="*/ 10000 w 10000"/>
                <a:gd name="connsiteY4" fmla="*/ 9830 h 10501"/>
                <a:gd name="connsiteX5" fmla="*/ 10000 w 10000"/>
                <a:gd name="connsiteY5" fmla="*/ 9830 h 10501"/>
                <a:gd name="connsiteX6" fmla="*/ 10000 w 10000"/>
                <a:gd name="connsiteY6" fmla="*/ 0 h 10501"/>
                <a:gd name="connsiteX0" fmla="*/ 0 w 10000"/>
                <a:gd name="connsiteY0" fmla="*/ 5342 h 6013"/>
                <a:gd name="connsiteX1" fmla="*/ 0 w 10000"/>
                <a:gd name="connsiteY1" fmla="*/ 5342 h 6013"/>
                <a:gd name="connsiteX2" fmla="*/ 5000 w 10000"/>
                <a:gd name="connsiteY2" fmla="*/ 6013 h 6013"/>
                <a:gd name="connsiteX3" fmla="*/ 5000 w 10000"/>
                <a:gd name="connsiteY3" fmla="*/ 6013 h 6013"/>
                <a:gd name="connsiteX4" fmla="*/ 10000 w 10000"/>
                <a:gd name="connsiteY4" fmla="*/ 5342 h 6013"/>
                <a:gd name="connsiteX5" fmla="*/ 10000 w 10000"/>
                <a:gd name="connsiteY5" fmla="*/ 5342 h 6013"/>
                <a:gd name="connsiteX6" fmla="*/ 10000 w 10000"/>
                <a:gd name="connsiteY6" fmla="*/ 0 h 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0" h="6013">
                  <a:moveTo>
                    <a:pt x="0" y="5342"/>
                  </a:moveTo>
                  <a:lnTo>
                    <a:pt x="0" y="5342"/>
                  </a:lnTo>
                  <a:cubicBezTo>
                    <a:pt x="0" y="5710"/>
                    <a:pt x="2256" y="6013"/>
                    <a:pt x="5000" y="6013"/>
                  </a:cubicBezTo>
                  <a:lnTo>
                    <a:pt x="5000" y="6013"/>
                  </a:lnTo>
                  <a:cubicBezTo>
                    <a:pt x="7805" y="6013"/>
                    <a:pt x="10000" y="5710"/>
                    <a:pt x="10000" y="5342"/>
                  </a:cubicBezTo>
                  <a:lnTo>
                    <a:pt x="10000" y="5342"/>
                  </a:lnTo>
                  <a:lnTo>
                    <a:pt x="10000" y="0"/>
                  </a:lnTo>
                </a:path>
              </a:pathLst>
            </a:custGeom>
            <a:noFill/>
            <a:ln w="101600" cap="rnd">
              <a:solidFill>
                <a:srgbClr val="B3B3B3"/>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36159" tIns="18080" rIns="36159" bIns="18080" numCol="1" anchor="t" anchorCtr="0" compatLnSpc="1">
              <a:prstTxWarp prst="textNoShape">
                <a:avLst/>
              </a:prstTxWarp>
            </a:bodyPr>
            <a:lstStyle/>
            <a:p>
              <a:pPr>
                <a:lnSpc>
                  <a:spcPct val="120000"/>
                </a:lnSpc>
              </a:pPr>
              <a:endParaRPr lang="en-US" sz="1582">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6"/>
            <p:cNvSpPr>
              <a:spLocks/>
            </p:cNvSpPr>
            <p:nvPr/>
          </p:nvSpPr>
          <p:spPr bwMode="auto">
            <a:xfrm>
              <a:off x="3841" y="786"/>
              <a:ext cx="1510" cy="1346"/>
            </a:xfrm>
            <a:custGeom>
              <a:avLst/>
              <a:gdLst>
                <a:gd name="T0" fmla="*/ 0 w 638"/>
                <a:gd name="T1" fmla="*/ 0 h 568"/>
                <a:gd name="T2" fmla="*/ 0 w 638"/>
                <a:gd name="T3" fmla="*/ 568 h 568"/>
                <a:gd name="T4" fmla="*/ 159 w 638"/>
                <a:gd name="T5" fmla="*/ 484 h 568"/>
                <a:gd name="T6" fmla="*/ 319 w 638"/>
                <a:gd name="T7" fmla="*/ 568 h 568"/>
                <a:gd name="T8" fmla="*/ 479 w 638"/>
                <a:gd name="T9" fmla="*/ 484 h 568"/>
                <a:gd name="T10" fmla="*/ 638 w 638"/>
                <a:gd name="T11" fmla="*/ 567 h 568"/>
                <a:gd name="T12" fmla="*/ 0 w 638"/>
                <a:gd name="T13" fmla="*/ 0 h 568"/>
              </a:gdLst>
              <a:ahLst/>
              <a:cxnLst>
                <a:cxn ang="0">
                  <a:pos x="T0" y="T1"/>
                </a:cxn>
                <a:cxn ang="0">
                  <a:pos x="T2" y="T3"/>
                </a:cxn>
                <a:cxn ang="0">
                  <a:pos x="T4" y="T5"/>
                </a:cxn>
                <a:cxn ang="0">
                  <a:pos x="T6" y="T7"/>
                </a:cxn>
                <a:cxn ang="0">
                  <a:pos x="T8" y="T9"/>
                </a:cxn>
                <a:cxn ang="0">
                  <a:pos x="T10" y="T11"/>
                </a:cxn>
                <a:cxn ang="0">
                  <a:pos x="T12" y="T13"/>
                </a:cxn>
              </a:cxnLst>
              <a:rect l="0" t="0" r="r" b="b"/>
              <a:pathLst>
                <a:path w="638" h="568">
                  <a:moveTo>
                    <a:pt x="0" y="0"/>
                  </a:moveTo>
                  <a:cubicBezTo>
                    <a:pt x="0" y="568"/>
                    <a:pt x="0" y="568"/>
                    <a:pt x="0" y="568"/>
                  </a:cubicBezTo>
                  <a:cubicBezTo>
                    <a:pt x="35" y="517"/>
                    <a:pt x="93" y="484"/>
                    <a:pt x="159" y="484"/>
                  </a:cubicBezTo>
                  <a:cubicBezTo>
                    <a:pt x="226" y="484"/>
                    <a:pt x="284" y="517"/>
                    <a:pt x="319" y="568"/>
                  </a:cubicBezTo>
                  <a:cubicBezTo>
                    <a:pt x="354" y="517"/>
                    <a:pt x="412" y="484"/>
                    <a:pt x="479" y="484"/>
                  </a:cubicBezTo>
                  <a:cubicBezTo>
                    <a:pt x="545" y="484"/>
                    <a:pt x="603" y="517"/>
                    <a:pt x="638" y="567"/>
                  </a:cubicBezTo>
                  <a:cubicBezTo>
                    <a:pt x="601" y="248"/>
                    <a:pt x="329" y="0"/>
                    <a:pt x="0" y="0"/>
                  </a:cubicBez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6159" tIns="18080" rIns="36159" bIns="18080" numCol="1" anchor="t" anchorCtr="0" compatLnSpc="1">
              <a:prstTxWarp prst="textNoShape">
                <a:avLst/>
              </a:prstTxWarp>
            </a:bodyPr>
            <a:lstStyle/>
            <a:p>
              <a:pPr>
                <a:lnSpc>
                  <a:spcPct val="120000"/>
                </a:lnSpc>
              </a:pPr>
              <a:endParaRPr lang="en-US" sz="1582">
                <a:latin typeface="Arial" panose="020B0604020202020204" pitchFamily="34" charset="0"/>
                <a:ea typeface="微软雅黑" panose="020B0503020204020204" pitchFamily="34" charset="-122"/>
                <a:sym typeface="Arial" panose="020B0604020202020204" pitchFamily="34" charset="0"/>
              </a:endParaRPr>
            </a:p>
          </p:txBody>
        </p:sp>
        <p:sp>
          <p:nvSpPr>
            <p:cNvPr id="18" name="Freeform 7"/>
            <p:cNvSpPr>
              <a:spLocks/>
            </p:cNvSpPr>
            <p:nvPr/>
          </p:nvSpPr>
          <p:spPr bwMode="auto">
            <a:xfrm>
              <a:off x="2329" y="786"/>
              <a:ext cx="1512" cy="1346"/>
            </a:xfrm>
            <a:custGeom>
              <a:avLst/>
              <a:gdLst>
                <a:gd name="T0" fmla="*/ 639 w 639"/>
                <a:gd name="T1" fmla="*/ 0 h 568"/>
                <a:gd name="T2" fmla="*/ 639 w 639"/>
                <a:gd name="T3" fmla="*/ 0 h 568"/>
                <a:gd name="T4" fmla="*/ 0 w 639"/>
                <a:gd name="T5" fmla="*/ 568 h 568"/>
                <a:gd name="T6" fmla="*/ 160 w 639"/>
                <a:gd name="T7" fmla="*/ 484 h 568"/>
                <a:gd name="T8" fmla="*/ 320 w 639"/>
                <a:gd name="T9" fmla="*/ 568 h 568"/>
                <a:gd name="T10" fmla="*/ 479 w 639"/>
                <a:gd name="T11" fmla="*/ 484 h 568"/>
                <a:gd name="T12" fmla="*/ 639 w 639"/>
                <a:gd name="T13" fmla="*/ 568 h 568"/>
                <a:gd name="T14" fmla="*/ 639 w 639"/>
                <a:gd name="T15" fmla="*/ 0 h 5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9" h="568">
                  <a:moveTo>
                    <a:pt x="639" y="0"/>
                  </a:moveTo>
                  <a:cubicBezTo>
                    <a:pt x="639" y="0"/>
                    <a:pt x="639" y="0"/>
                    <a:pt x="639" y="0"/>
                  </a:cubicBezTo>
                  <a:cubicBezTo>
                    <a:pt x="309" y="0"/>
                    <a:pt x="37" y="248"/>
                    <a:pt x="0" y="568"/>
                  </a:cubicBezTo>
                  <a:cubicBezTo>
                    <a:pt x="35" y="517"/>
                    <a:pt x="94" y="484"/>
                    <a:pt x="160" y="484"/>
                  </a:cubicBezTo>
                  <a:cubicBezTo>
                    <a:pt x="226" y="484"/>
                    <a:pt x="285" y="517"/>
                    <a:pt x="320" y="568"/>
                  </a:cubicBezTo>
                  <a:cubicBezTo>
                    <a:pt x="355" y="517"/>
                    <a:pt x="413" y="484"/>
                    <a:pt x="479" y="484"/>
                  </a:cubicBezTo>
                  <a:cubicBezTo>
                    <a:pt x="545" y="484"/>
                    <a:pt x="604" y="517"/>
                    <a:pt x="639" y="568"/>
                  </a:cubicBezTo>
                  <a:lnTo>
                    <a:pt x="639" y="0"/>
                  </a:ln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6159" tIns="18080" rIns="36159" bIns="18080" numCol="1" anchor="t" anchorCtr="0" compatLnSpc="1">
              <a:prstTxWarp prst="textNoShape">
                <a:avLst/>
              </a:prstTxWarp>
            </a:bodyPr>
            <a:lstStyle/>
            <a:p>
              <a:pPr>
                <a:lnSpc>
                  <a:spcPct val="120000"/>
                </a:lnSpc>
              </a:pPr>
              <a:endParaRPr lang="en-US" sz="1582">
                <a:latin typeface="Arial" panose="020B0604020202020204" pitchFamily="34" charset="0"/>
                <a:ea typeface="微软雅黑" panose="020B0503020204020204" pitchFamily="34" charset="-122"/>
                <a:sym typeface="Arial" panose="020B0604020202020204" pitchFamily="34" charset="0"/>
              </a:endParaRPr>
            </a:p>
          </p:txBody>
        </p:sp>
        <p:sp>
          <p:nvSpPr>
            <p:cNvPr id="19" name="Freeform 8"/>
            <p:cNvSpPr>
              <a:spLocks/>
            </p:cNvSpPr>
            <p:nvPr/>
          </p:nvSpPr>
          <p:spPr bwMode="auto">
            <a:xfrm>
              <a:off x="3083" y="786"/>
              <a:ext cx="755" cy="1341"/>
            </a:xfrm>
            <a:custGeom>
              <a:avLst/>
              <a:gdLst>
                <a:gd name="T0" fmla="*/ 161 w 319"/>
                <a:gd name="T1" fmla="*/ 484 h 566"/>
                <a:gd name="T2" fmla="*/ 319 w 319"/>
                <a:gd name="T3" fmla="*/ 565 h 566"/>
                <a:gd name="T4" fmla="*/ 319 w 319"/>
                <a:gd name="T5" fmla="*/ 0 h 566"/>
                <a:gd name="T6" fmla="*/ 317 w 319"/>
                <a:gd name="T7" fmla="*/ 0 h 566"/>
                <a:gd name="T8" fmla="*/ 0 w 319"/>
                <a:gd name="T9" fmla="*/ 565 h 566"/>
                <a:gd name="T10" fmla="*/ 0 w 319"/>
                <a:gd name="T11" fmla="*/ 566 h 566"/>
                <a:gd name="T12" fmla="*/ 5 w 319"/>
                <a:gd name="T13" fmla="*/ 564 h 566"/>
                <a:gd name="T14" fmla="*/ 161 w 319"/>
                <a:gd name="T15" fmla="*/ 484 h 5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9" h="566">
                  <a:moveTo>
                    <a:pt x="161" y="484"/>
                  </a:moveTo>
                  <a:cubicBezTo>
                    <a:pt x="226" y="484"/>
                    <a:pt x="284" y="516"/>
                    <a:pt x="319" y="565"/>
                  </a:cubicBezTo>
                  <a:cubicBezTo>
                    <a:pt x="319" y="0"/>
                    <a:pt x="319" y="0"/>
                    <a:pt x="319" y="0"/>
                  </a:cubicBezTo>
                  <a:cubicBezTo>
                    <a:pt x="318" y="0"/>
                    <a:pt x="318" y="0"/>
                    <a:pt x="317" y="0"/>
                  </a:cubicBezTo>
                  <a:cubicBezTo>
                    <a:pt x="153" y="2"/>
                    <a:pt x="19" y="248"/>
                    <a:pt x="0" y="565"/>
                  </a:cubicBezTo>
                  <a:cubicBezTo>
                    <a:pt x="0" y="566"/>
                    <a:pt x="0" y="566"/>
                    <a:pt x="0" y="566"/>
                  </a:cubicBezTo>
                  <a:cubicBezTo>
                    <a:pt x="2" y="563"/>
                    <a:pt x="3" y="563"/>
                    <a:pt x="5" y="564"/>
                  </a:cubicBezTo>
                  <a:cubicBezTo>
                    <a:pt x="40" y="515"/>
                    <a:pt x="97" y="484"/>
                    <a:pt x="161" y="484"/>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6159" tIns="18080" rIns="36159" bIns="18080" numCol="1" anchor="t" anchorCtr="0" compatLnSpc="1">
              <a:prstTxWarp prst="textNoShape">
                <a:avLst/>
              </a:prstTxWarp>
            </a:bodyPr>
            <a:lstStyle/>
            <a:p>
              <a:pPr>
                <a:lnSpc>
                  <a:spcPct val="120000"/>
                </a:lnSpc>
              </a:pPr>
              <a:endParaRPr lang="en-US" sz="1582">
                <a:latin typeface="Arial" panose="020B0604020202020204" pitchFamily="34" charset="0"/>
                <a:ea typeface="微软雅黑" panose="020B0503020204020204" pitchFamily="34" charset="-122"/>
                <a:sym typeface="Arial" panose="020B0604020202020204" pitchFamily="34" charset="0"/>
              </a:endParaRPr>
            </a:p>
          </p:txBody>
        </p:sp>
        <p:sp>
          <p:nvSpPr>
            <p:cNvPr id="20" name="Freeform 9"/>
            <p:cNvSpPr>
              <a:spLocks/>
            </p:cNvSpPr>
            <p:nvPr/>
          </p:nvSpPr>
          <p:spPr bwMode="auto">
            <a:xfrm>
              <a:off x="3838" y="786"/>
              <a:ext cx="755" cy="1346"/>
            </a:xfrm>
            <a:custGeom>
              <a:avLst/>
              <a:gdLst>
                <a:gd name="T0" fmla="*/ 0 w 319"/>
                <a:gd name="T1" fmla="*/ 568 h 568"/>
                <a:gd name="T2" fmla="*/ 5 w 319"/>
                <a:gd name="T3" fmla="*/ 561 h 568"/>
                <a:gd name="T4" fmla="*/ 159 w 319"/>
                <a:gd name="T5" fmla="*/ 484 h 568"/>
                <a:gd name="T6" fmla="*/ 316 w 319"/>
                <a:gd name="T7" fmla="*/ 563 h 568"/>
                <a:gd name="T8" fmla="*/ 319 w 319"/>
                <a:gd name="T9" fmla="*/ 568 h 568"/>
                <a:gd name="T10" fmla="*/ 319 w 319"/>
                <a:gd name="T11" fmla="*/ 568 h 568"/>
                <a:gd name="T12" fmla="*/ 0 w 319"/>
                <a:gd name="T13" fmla="*/ 0 h 568"/>
                <a:gd name="T14" fmla="*/ 0 w 319"/>
                <a:gd name="T15" fmla="*/ 0 h 568"/>
                <a:gd name="T16" fmla="*/ 0 w 319"/>
                <a:gd name="T17" fmla="*/ 568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9" h="568">
                  <a:moveTo>
                    <a:pt x="0" y="568"/>
                  </a:moveTo>
                  <a:cubicBezTo>
                    <a:pt x="1" y="563"/>
                    <a:pt x="3" y="561"/>
                    <a:pt x="5" y="561"/>
                  </a:cubicBezTo>
                  <a:cubicBezTo>
                    <a:pt x="40" y="514"/>
                    <a:pt x="96" y="484"/>
                    <a:pt x="159" y="484"/>
                  </a:cubicBezTo>
                  <a:cubicBezTo>
                    <a:pt x="224" y="484"/>
                    <a:pt x="280" y="515"/>
                    <a:pt x="316" y="563"/>
                  </a:cubicBezTo>
                  <a:cubicBezTo>
                    <a:pt x="317" y="564"/>
                    <a:pt x="318" y="565"/>
                    <a:pt x="319" y="568"/>
                  </a:cubicBezTo>
                  <a:cubicBezTo>
                    <a:pt x="319" y="568"/>
                    <a:pt x="319" y="568"/>
                    <a:pt x="319" y="568"/>
                  </a:cubicBezTo>
                  <a:cubicBezTo>
                    <a:pt x="300" y="248"/>
                    <a:pt x="165" y="0"/>
                    <a:pt x="0" y="0"/>
                  </a:cubicBezTo>
                  <a:cubicBezTo>
                    <a:pt x="0" y="0"/>
                    <a:pt x="0" y="0"/>
                    <a:pt x="0" y="0"/>
                  </a:cubicBezTo>
                  <a:lnTo>
                    <a:pt x="0" y="568"/>
                  </a:ln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6159" tIns="18080" rIns="36159" bIns="18080" numCol="1" anchor="t" anchorCtr="0" compatLnSpc="1">
              <a:prstTxWarp prst="textNoShape">
                <a:avLst/>
              </a:prstTxWarp>
            </a:bodyPr>
            <a:lstStyle/>
            <a:p>
              <a:pPr>
                <a:lnSpc>
                  <a:spcPct val="120000"/>
                </a:lnSpc>
              </a:pPr>
              <a:endParaRPr lang="en-US" sz="1582">
                <a:latin typeface="Arial" panose="020B0604020202020204" pitchFamily="34" charset="0"/>
                <a:ea typeface="微软雅黑" panose="020B0503020204020204" pitchFamily="34" charset="-122"/>
                <a:sym typeface="Arial" panose="020B0604020202020204" pitchFamily="34" charset="0"/>
              </a:endParaRPr>
            </a:p>
          </p:txBody>
        </p:sp>
      </p:grpSp>
      <p:sp>
        <p:nvSpPr>
          <p:cNvPr id="21" name="Text Placeholder 7"/>
          <p:cNvSpPr txBox="1">
            <a:spLocks/>
          </p:cNvSpPr>
          <p:nvPr/>
        </p:nvSpPr>
        <p:spPr>
          <a:xfrm>
            <a:off x="8869792" y="4745502"/>
            <a:ext cx="2625104" cy="1485064"/>
          </a:xfrm>
          <a:prstGeom prst="rect">
            <a:avLst/>
          </a:prstGeom>
        </p:spPr>
        <p:txBody>
          <a:bodyPr vert="horz" lIns="0" tIns="103884" rIns="0" bIns="103884" anchor="t"/>
          <a:lstStyle>
            <a:lvl1pPr marL="0" indent="0" algn="r" defTabSz="914476" rtl="0" eaLnBrk="1" latinLnBrk="0" hangingPunct="1">
              <a:lnSpc>
                <a:spcPct val="100000"/>
              </a:lnSpc>
              <a:spcBef>
                <a:spcPts val="0"/>
              </a:spcBef>
              <a:spcAft>
                <a:spcPts val="0"/>
              </a:spcAft>
              <a:buFont typeface="Arial" panose="020B0604020202020204" pitchFamily="34" charset="0"/>
              <a:buNone/>
              <a:defRPr sz="1384" b="1" kern="1200" baseline="0">
                <a:solidFill>
                  <a:schemeClr val="accent1"/>
                </a:solidFill>
                <a:latin typeface="Lato Regular"/>
                <a:ea typeface="+mn-ea"/>
                <a:cs typeface="Lato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fontAlgn="auto">
              <a:lnSpc>
                <a:spcPct val="12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成为新业务发展的瓶颈。随着云计算业务的发展和大数据服务的兴起，传统网络技术及架构无法提供新业务所需的动态配置、按需调用、自动负载均衡等需求。</a:t>
            </a:r>
            <a:endParaRPr lang="es-ES_tradnl"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Rounded Rectangle 11"/>
          <p:cNvSpPr>
            <a:spLocks noChangeAspect="1"/>
          </p:cNvSpPr>
          <p:nvPr/>
        </p:nvSpPr>
        <p:spPr>
          <a:xfrm>
            <a:off x="4388846" y="2149280"/>
            <a:ext cx="759275" cy="760014"/>
          </a:xfrm>
          <a:prstGeom prst="roundRect">
            <a:avLst>
              <a:gd name="adj" fmla="val 0"/>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949">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 Placeholder 7"/>
          <p:cNvSpPr txBox="1">
            <a:spLocks/>
          </p:cNvSpPr>
          <p:nvPr/>
        </p:nvSpPr>
        <p:spPr>
          <a:xfrm>
            <a:off x="4449727" y="2245549"/>
            <a:ext cx="614632" cy="507229"/>
          </a:xfrm>
          <a:prstGeom prst="rect">
            <a:avLst/>
          </a:prstGeom>
        </p:spPr>
        <p:txBody>
          <a:bodyPr vert="horz" lIns="0" tIns="103884" rIns="0" bIns="103884" anchor="ctr"/>
          <a:lstStyle>
            <a:lvl1pPr marL="0" indent="0" algn="ctr" defTabSz="914476" rtl="0" eaLnBrk="1" latinLnBrk="0" hangingPunct="1">
              <a:lnSpc>
                <a:spcPct val="100000"/>
              </a:lnSpc>
              <a:spcBef>
                <a:spcPts val="0"/>
              </a:spcBef>
              <a:buFont typeface="Arial" panose="020B0604020202020204" pitchFamily="34" charset="0"/>
              <a:buNone/>
              <a:defRPr sz="1582" b="1" kern="1200">
                <a:solidFill>
                  <a:schemeClr val="bg1"/>
                </a:solidFill>
                <a:latin typeface="FontAwesome"/>
                <a:ea typeface="+mn-ea"/>
                <a:cs typeface="FontAwesome"/>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dirty="0">
                <a:latin typeface="Arial" panose="020B0604020202020204" pitchFamily="34" charset="0"/>
                <a:ea typeface="微软雅黑" panose="020B0503020204020204" pitchFamily="34" charset="-122"/>
                <a:sym typeface="Arial" panose="020B0604020202020204" pitchFamily="34" charset="0"/>
              </a:rPr>
              <a:t>01</a:t>
            </a:r>
          </a:p>
        </p:txBody>
      </p:sp>
      <p:sp>
        <p:nvSpPr>
          <p:cNvPr id="27" name="Rounded Rectangle 23"/>
          <p:cNvSpPr>
            <a:spLocks noChangeAspect="1"/>
          </p:cNvSpPr>
          <p:nvPr/>
        </p:nvSpPr>
        <p:spPr>
          <a:xfrm>
            <a:off x="7973944" y="2149280"/>
            <a:ext cx="759275" cy="760014"/>
          </a:xfrm>
          <a:prstGeom prst="roundRect">
            <a:avLst>
              <a:gd name="adj" fmla="val 0"/>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949">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Text Placeholder 7"/>
          <p:cNvSpPr txBox="1">
            <a:spLocks/>
          </p:cNvSpPr>
          <p:nvPr/>
        </p:nvSpPr>
        <p:spPr>
          <a:xfrm>
            <a:off x="8034824" y="2245549"/>
            <a:ext cx="614632" cy="507229"/>
          </a:xfrm>
          <a:prstGeom prst="rect">
            <a:avLst/>
          </a:prstGeom>
        </p:spPr>
        <p:txBody>
          <a:bodyPr vert="horz" lIns="0" tIns="103884" rIns="0" bIns="103884" anchor="ctr"/>
          <a:lstStyle>
            <a:lvl1pPr marL="0" indent="0" algn="ctr" defTabSz="914476" rtl="0" eaLnBrk="1" latinLnBrk="0" hangingPunct="1">
              <a:lnSpc>
                <a:spcPct val="100000"/>
              </a:lnSpc>
              <a:spcBef>
                <a:spcPts val="0"/>
              </a:spcBef>
              <a:buFont typeface="Arial" panose="020B0604020202020204" pitchFamily="34" charset="0"/>
              <a:buNone/>
              <a:defRPr sz="1582" b="1" kern="1200">
                <a:solidFill>
                  <a:schemeClr val="bg1"/>
                </a:solidFill>
                <a:latin typeface="FontAwesome"/>
                <a:ea typeface="+mn-ea"/>
                <a:cs typeface="FontAwesome"/>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dirty="0">
                <a:latin typeface="Arial" panose="020B0604020202020204" pitchFamily="34" charset="0"/>
                <a:ea typeface="微软雅黑" panose="020B0503020204020204" pitchFamily="34" charset="-122"/>
                <a:sym typeface="Arial" panose="020B0604020202020204" pitchFamily="34" charset="0"/>
              </a:rPr>
              <a:t>02</a:t>
            </a:r>
          </a:p>
        </p:txBody>
      </p:sp>
      <p:sp>
        <p:nvSpPr>
          <p:cNvPr id="31" name="Rounded Rectangle 27"/>
          <p:cNvSpPr>
            <a:spLocks noChangeAspect="1"/>
          </p:cNvSpPr>
          <p:nvPr/>
        </p:nvSpPr>
        <p:spPr>
          <a:xfrm>
            <a:off x="4337374" y="5100912"/>
            <a:ext cx="759275" cy="760014"/>
          </a:xfrm>
          <a:prstGeom prst="roundRect">
            <a:avLst>
              <a:gd name="adj" fmla="val 0"/>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949">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Text Placeholder 7"/>
          <p:cNvSpPr txBox="1">
            <a:spLocks/>
          </p:cNvSpPr>
          <p:nvPr/>
        </p:nvSpPr>
        <p:spPr>
          <a:xfrm>
            <a:off x="4398256" y="5197181"/>
            <a:ext cx="614632" cy="507229"/>
          </a:xfrm>
          <a:prstGeom prst="rect">
            <a:avLst/>
          </a:prstGeom>
        </p:spPr>
        <p:txBody>
          <a:bodyPr vert="horz" lIns="0" tIns="103884" rIns="0" bIns="103884" anchor="ctr"/>
          <a:lstStyle>
            <a:lvl1pPr marL="0" indent="0" algn="ctr" defTabSz="914476" rtl="0" eaLnBrk="1" latinLnBrk="0" hangingPunct="1">
              <a:lnSpc>
                <a:spcPct val="100000"/>
              </a:lnSpc>
              <a:spcBef>
                <a:spcPts val="0"/>
              </a:spcBef>
              <a:buFont typeface="Arial" panose="020B0604020202020204" pitchFamily="34" charset="0"/>
              <a:buNone/>
              <a:defRPr sz="1582" b="1" kern="1200">
                <a:solidFill>
                  <a:schemeClr val="bg1"/>
                </a:solidFill>
                <a:latin typeface="FontAwesome"/>
                <a:ea typeface="+mn-ea"/>
                <a:cs typeface="FontAwesome"/>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dirty="0">
                <a:latin typeface="Arial" panose="020B0604020202020204" pitchFamily="34" charset="0"/>
                <a:ea typeface="微软雅黑" panose="020B0503020204020204" pitchFamily="34" charset="-122"/>
                <a:sym typeface="Arial" panose="020B0604020202020204" pitchFamily="34" charset="0"/>
              </a:rPr>
              <a:t>03</a:t>
            </a:r>
          </a:p>
        </p:txBody>
      </p:sp>
      <p:sp>
        <p:nvSpPr>
          <p:cNvPr id="35" name="Rounded Rectangle 16"/>
          <p:cNvSpPr>
            <a:spLocks noChangeAspect="1"/>
          </p:cNvSpPr>
          <p:nvPr/>
        </p:nvSpPr>
        <p:spPr>
          <a:xfrm>
            <a:off x="7973944" y="5100912"/>
            <a:ext cx="759275" cy="760014"/>
          </a:xfrm>
          <a:prstGeom prst="roundRect">
            <a:avLst>
              <a:gd name="adj" fmla="val 0"/>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949">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Text Placeholder 7"/>
          <p:cNvSpPr txBox="1">
            <a:spLocks/>
          </p:cNvSpPr>
          <p:nvPr/>
        </p:nvSpPr>
        <p:spPr>
          <a:xfrm>
            <a:off x="8034824" y="5197181"/>
            <a:ext cx="614632" cy="507229"/>
          </a:xfrm>
          <a:prstGeom prst="rect">
            <a:avLst/>
          </a:prstGeom>
        </p:spPr>
        <p:txBody>
          <a:bodyPr vert="horz" lIns="0" tIns="103884" rIns="0" bIns="103884" anchor="ctr"/>
          <a:lstStyle>
            <a:lvl1pPr marL="0" indent="0" algn="ctr" defTabSz="914476" rtl="0" eaLnBrk="1" latinLnBrk="0" hangingPunct="1">
              <a:lnSpc>
                <a:spcPct val="100000"/>
              </a:lnSpc>
              <a:spcBef>
                <a:spcPts val="0"/>
              </a:spcBef>
              <a:buFont typeface="Arial" panose="020B0604020202020204" pitchFamily="34" charset="0"/>
              <a:buNone/>
              <a:defRPr sz="1582" b="1" kern="1200">
                <a:solidFill>
                  <a:schemeClr val="bg1"/>
                </a:solidFill>
                <a:latin typeface="FontAwesome"/>
                <a:ea typeface="+mn-ea"/>
                <a:cs typeface="FontAwesome"/>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dirty="0">
                <a:latin typeface="Arial" panose="020B0604020202020204" pitchFamily="34" charset="0"/>
                <a:ea typeface="微软雅黑" panose="020B0503020204020204" pitchFamily="34" charset="-122"/>
                <a:sym typeface="Arial" panose="020B0604020202020204" pitchFamily="34" charset="0"/>
              </a:rPr>
              <a:t>04</a:t>
            </a:r>
          </a:p>
        </p:txBody>
      </p:sp>
      <p:sp>
        <p:nvSpPr>
          <p:cNvPr id="37" name="TextBox 8"/>
          <p:cNvSpPr txBox="1"/>
          <p:nvPr/>
        </p:nvSpPr>
        <p:spPr>
          <a:xfrm>
            <a:off x="857250" y="233568"/>
            <a:ext cx="3949155" cy="492443"/>
          </a:xfrm>
          <a:prstGeom prst="rect">
            <a:avLst/>
          </a:prstGeom>
          <a:noFill/>
        </p:spPr>
        <p:txBody>
          <a:bodyPr wrap="square" lIns="0" tIns="0" rIns="0" bIns="0" rtlCol="0" anchor="ctr">
            <a:spAutoFit/>
          </a:bodyPr>
          <a:lstStyle/>
          <a:p>
            <a:r>
              <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诞生背景</a:t>
            </a:r>
          </a:p>
        </p:txBody>
      </p:sp>
      <p:pic>
        <p:nvPicPr>
          <p:cNvPr id="39" name="图片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23478" y="245526"/>
            <a:ext cx="1770593" cy="468526"/>
          </a:xfrm>
          <a:prstGeom prst="rect">
            <a:avLst/>
          </a:prstGeom>
        </p:spPr>
      </p:pic>
      <p:sp>
        <p:nvSpPr>
          <p:cNvPr id="40" name="Text Placeholder 7">
            <a:extLst>
              <a:ext uri="{FF2B5EF4-FFF2-40B4-BE49-F238E27FC236}">
                <a16:creationId xmlns:a16="http://schemas.microsoft.com/office/drawing/2014/main" id="{89FA3BE2-EE76-4E60-9ED0-691DF84378F2}"/>
              </a:ext>
            </a:extLst>
          </p:cNvPr>
          <p:cNvSpPr txBox="1">
            <a:spLocks/>
          </p:cNvSpPr>
          <p:nvPr/>
        </p:nvSpPr>
        <p:spPr>
          <a:xfrm>
            <a:off x="8869792" y="1987245"/>
            <a:ext cx="2625104" cy="1485064"/>
          </a:xfrm>
          <a:prstGeom prst="rect">
            <a:avLst/>
          </a:prstGeom>
        </p:spPr>
        <p:txBody>
          <a:bodyPr vert="horz" lIns="0" tIns="103884" rIns="0" bIns="103884" anchor="t"/>
          <a:lstStyle>
            <a:lvl1pPr marL="0" indent="0" algn="r" defTabSz="914476" rtl="0" eaLnBrk="1" latinLnBrk="0" hangingPunct="1">
              <a:lnSpc>
                <a:spcPct val="100000"/>
              </a:lnSpc>
              <a:spcBef>
                <a:spcPts val="0"/>
              </a:spcBef>
              <a:spcAft>
                <a:spcPts val="0"/>
              </a:spcAft>
              <a:buFont typeface="Arial" panose="020B0604020202020204" pitchFamily="34" charset="0"/>
              <a:buNone/>
              <a:defRPr sz="1384" b="1" kern="1200" baseline="0">
                <a:solidFill>
                  <a:schemeClr val="accent1"/>
                </a:solidFill>
                <a:latin typeface="Lato Regular"/>
                <a:ea typeface="+mn-ea"/>
                <a:cs typeface="Lato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fontAlgn="auto">
              <a:lnSpc>
                <a:spcPct val="12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管理运维复杂。当前网络在部署一个全局业务策略时，需要逐一配置每台设备。随着网络规模的扩大和新业务的引入，管理运维愈加复杂。</a:t>
            </a:r>
            <a:endParaRPr lang="es-ES_tradnl"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Text Placeholder 7">
            <a:extLst>
              <a:ext uri="{FF2B5EF4-FFF2-40B4-BE49-F238E27FC236}">
                <a16:creationId xmlns:a16="http://schemas.microsoft.com/office/drawing/2014/main" id="{F3CA302A-29C4-4671-BA76-BAC2F758B939}"/>
              </a:ext>
            </a:extLst>
          </p:cNvPr>
          <p:cNvSpPr txBox="1">
            <a:spLocks/>
          </p:cNvSpPr>
          <p:nvPr/>
        </p:nvSpPr>
        <p:spPr>
          <a:xfrm>
            <a:off x="1554603" y="4596831"/>
            <a:ext cx="2625104" cy="1485064"/>
          </a:xfrm>
          <a:prstGeom prst="rect">
            <a:avLst/>
          </a:prstGeom>
        </p:spPr>
        <p:txBody>
          <a:bodyPr vert="horz" lIns="0" tIns="103884" rIns="0" bIns="103884" anchor="t"/>
          <a:lstStyle>
            <a:lvl1pPr marL="0" indent="0" algn="r" defTabSz="914476" rtl="0" eaLnBrk="1" latinLnBrk="0" hangingPunct="1">
              <a:lnSpc>
                <a:spcPct val="100000"/>
              </a:lnSpc>
              <a:spcBef>
                <a:spcPts val="0"/>
              </a:spcBef>
              <a:spcAft>
                <a:spcPts val="0"/>
              </a:spcAft>
              <a:buFont typeface="Arial" panose="020B0604020202020204" pitchFamily="34" charset="0"/>
              <a:buNone/>
              <a:defRPr sz="1384" b="1" kern="1200" baseline="0">
                <a:solidFill>
                  <a:schemeClr val="accent1"/>
                </a:solidFill>
                <a:latin typeface="Lato Regular"/>
                <a:ea typeface="+mn-ea"/>
                <a:cs typeface="Lato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fontAlgn="auto">
              <a:lnSpc>
                <a:spcPct val="12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网络创新困难。</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IP</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网络控制平面和数据平面深度耦合，分布式网络控制机制使得任何一个新技术的引入都严重依赖网络设备，并需要多个设备同步更新，导致新技术的部署周期较长（通常需要</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3-5</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年），严重制约网络的演进发展。</a:t>
            </a:r>
            <a:endParaRPr lang="es-ES_tradnl"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Text Placeholder 7">
            <a:extLst>
              <a:ext uri="{FF2B5EF4-FFF2-40B4-BE49-F238E27FC236}">
                <a16:creationId xmlns:a16="http://schemas.microsoft.com/office/drawing/2014/main" id="{ECF2AEAF-DE71-411F-BE9A-C165DD7F45E8}"/>
              </a:ext>
            </a:extLst>
          </p:cNvPr>
          <p:cNvSpPr txBox="1">
            <a:spLocks/>
          </p:cNvSpPr>
          <p:nvPr/>
        </p:nvSpPr>
        <p:spPr>
          <a:xfrm>
            <a:off x="1554603" y="2010246"/>
            <a:ext cx="2625104" cy="1485064"/>
          </a:xfrm>
          <a:prstGeom prst="rect">
            <a:avLst/>
          </a:prstGeom>
        </p:spPr>
        <p:txBody>
          <a:bodyPr vert="horz" lIns="0" tIns="103884" rIns="0" bIns="103884" anchor="t"/>
          <a:lstStyle>
            <a:lvl1pPr marL="0" indent="0" algn="r" defTabSz="914476" rtl="0" eaLnBrk="1" latinLnBrk="0" hangingPunct="1">
              <a:lnSpc>
                <a:spcPct val="100000"/>
              </a:lnSpc>
              <a:spcBef>
                <a:spcPts val="0"/>
              </a:spcBef>
              <a:spcAft>
                <a:spcPts val="0"/>
              </a:spcAft>
              <a:buFont typeface="Arial" panose="020B0604020202020204" pitchFamily="34" charset="0"/>
              <a:buNone/>
              <a:defRPr sz="1384" b="1" kern="1200" baseline="0">
                <a:solidFill>
                  <a:schemeClr val="accent1"/>
                </a:solidFill>
                <a:latin typeface="Lato Regular"/>
                <a:ea typeface="+mn-ea"/>
                <a:cs typeface="Lato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fontAlgn="auto">
              <a:lnSpc>
                <a:spcPct val="12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设备日趋复杂。</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IP</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技术使用“打补丁”式的演进策略（目前</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IETF</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发布的</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RFC</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标准超过</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7000</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个）</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使得设备的功能和业务越来越多，复杂度显著增加。</a:t>
            </a:r>
            <a:endParaRPr lang="es-ES_tradnl"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565384872"/>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21">
                                            <p:txEl>
                                              <p:pRg st="0" end="0"/>
                                            </p:txEl>
                                          </p:spTgt>
                                        </p:tgtEl>
                                        <p:attrNameLst>
                                          <p:attrName>style.visibility</p:attrName>
                                        </p:attrNameLst>
                                      </p:cBhvr>
                                      <p:to>
                                        <p:strVal val="visible"/>
                                      </p:to>
                                    </p:set>
                                    <p:anim calcmode="lin" valueType="num">
                                      <p:cBhvr>
                                        <p:cTn id="7" dur="500" fill="hold"/>
                                        <p:tgtEl>
                                          <p:spTgt spid="21">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21">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21">
                                            <p:txEl>
                                              <p:pRg st="0" end="0"/>
                                            </p:txEl>
                                          </p:spTgt>
                                        </p:tgtEl>
                                      </p:cBhvr>
                                    </p:animEffect>
                                  </p:childTnLst>
                                </p:cTn>
                              </p:par>
                              <p:par>
                                <p:cTn id="10" presetID="53" presetClass="entr" presetSubtype="16" fill="hold" grpId="0" nodeType="withEffect">
                                  <p:stCondLst>
                                    <p:cond delay="200"/>
                                  </p:stCondLst>
                                  <p:childTnLst>
                                    <p:set>
                                      <p:cBhvr>
                                        <p:cTn id="11" dur="1" fill="hold">
                                          <p:stCondLst>
                                            <p:cond delay="0"/>
                                          </p:stCondLst>
                                        </p:cTn>
                                        <p:tgtEl>
                                          <p:spTgt spid="23"/>
                                        </p:tgtEl>
                                        <p:attrNameLst>
                                          <p:attrName>style.visibility</p:attrName>
                                        </p:attrNameLst>
                                      </p:cBhvr>
                                      <p:to>
                                        <p:strVal val="visible"/>
                                      </p:to>
                                    </p:set>
                                    <p:anim calcmode="lin" valueType="num">
                                      <p:cBhvr>
                                        <p:cTn id="12" dur="500" fill="hold"/>
                                        <p:tgtEl>
                                          <p:spTgt spid="23"/>
                                        </p:tgtEl>
                                        <p:attrNameLst>
                                          <p:attrName>ppt_w</p:attrName>
                                        </p:attrNameLst>
                                      </p:cBhvr>
                                      <p:tavLst>
                                        <p:tav tm="0">
                                          <p:val>
                                            <p:fltVal val="0"/>
                                          </p:val>
                                        </p:tav>
                                        <p:tav tm="100000">
                                          <p:val>
                                            <p:strVal val="#ppt_w"/>
                                          </p:val>
                                        </p:tav>
                                      </p:tavLst>
                                    </p:anim>
                                    <p:anim calcmode="lin" valueType="num">
                                      <p:cBhvr>
                                        <p:cTn id="13" dur="500" fill="hold"/>
                                        <p:tgtEl>
                                          <p:spTgt spid="23"/>
                                        </p:tgtEl>
                                        <p:attrNameLst>
                                          <p:attrName>ppt_h</p:attrName>
                                        </p:attrNameLst>
                                      </p:cBhvr>
                                      <p:tavLst>
                                        <p:tav tm="0">
                                          <p:val>
                                            <p:fltVal val="0"/>
                                          </p:val>
                                        </p:tav>
                                        <p:tav tm="100000">
                                          <p:val>
                                            <p:strVal val="#ppt_h"/>
                                          </p:val>
                                        </p:tav>
                                      </p:tavLst>
                                    </p:anim>
                                    <p:animEffect transition="in" filter="fade">
                                      <p:cBhvr>
                                        <p:cTn id="14" dur="500"/>
                                        <p:tgtEl>
                                          <p:spTgt spid="23"/>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24">
                                            <p:txEl>
                                              <p:pRg st="0" end="0"/>
                                            </p:txEl>
                                          </p:spTgt>
                                        </p:tgtEl>
                                        <p:attrNameLst>
                                          <p:attrName>style.visibility</p:attrName>
                                        </p:attrNameLst>
                                      </p:cBhvr>
                                      <p:to>
                                        <p:strVal val="visible"/>
                                      </p:to>
                                    </p:set>
                                    <p:anim calcmode="lin" valueType="num">
                                      <p:cBhvr>
                                        <p:cTn id="17" dur="500" fill="hold"/>
                                        <p:tgtEl>
                                          <p:spTgt spid="24">
                                            <p:txEl>
                                              <p:pRg st="0" end="0"/>
                                            </p:txEl>
                                          </p:spTgt>
                                        </p:tgtEl>
                                        <p:attrNameLst>
                                          <p:attrName>ppt_w</p:attrName>
                                        </p:attrNameLst>
                                      </p:cBhvr>
                                      <p:tavLst>
                                        <p:tav tm="0">
                                          <p:val>
                                            <p:fltVal val="0"/>
                                          </p:val>
                                        </p:tav>
                                        <p:tav tm="100000">
                                          <p:val>
                                            <p:strVal val="#ppt_w"/>
                                          </p:val>
                                        </p:tav>
                                      </p:tavLst>
                                    </p:anim>
                                    <p:anim calcmode="lin" valueType="num">
                                      <p:cBhvr>
                                        <p:cTn id="18" dur="500" fill="hold"/>
                                        <p:tgtEl>
                                          <p:spTgt spid="24">
                                            <p:txEl>
                                              <p:pRg st="0" end="0"/>
                                            </p:txEl>
                                          </p:spTgt>
                                        </p:tgtEl>
                                        <p:attrNameLst>
                                          <p:attrName>ppt_h</p:attrName>
                                        </p:attrNameLst>
                                      </p:cBhvr>
                                      <p:tavLst>
                                        <p:tav tm="0">
                                          <p:val>
                                            <p:fltVal val="0"/>
                                          </p:val>
                                        </p:tav>
                                        <p:tav tm="100000">
                                          <p:val>
                                            <p:strVal val="#ppt_h"/>
                                          </p:val>
                                        </p:tav>
                                      </p:tavLst>
                                    </p:anim>
                                    <p:animEffect transition="in" filter="fade">
                                      <p:cBhvr>
                                        <p:cTn id="19" dur="500"/>
                                        <p:tgtEl>
                                          <p:spTgt spid="24">
                                            <p:txEl>
                                              <p:pRg st="0" end="0"/>
                                            </p:txEl>
                                          </p:spTgt>
                                        </p:tgtEl>
                                      </p:cBhvr>
                                    </p:animEffect>
                                  </p:childTnLst>
                                </p:cTn>
                              </p:par>
                              <p:par>
                                <p:cTn id="20" presetID="53" presetClass="entr" presetSubtype="16" fill="hold" grpId="0" nodeType="withEffect">
                                  <p:stCondLst>
                                    <p:cond delay="200"/>
                                  </p:stCondLst>
                                  <p:childTnLst>
                                    <p:set>
                                      <p:cBhvr>
                                        <p:cTn id="21" dur="1" fill="hold">
                                          <p:stCondLst>
                                            <p:cond delay="0"/>
                                          </p:stCondLst>
                                        </p:cTn>
                                        <p:tgtEl>
                                          <p:spTgt spid="27"/>
                                        </p:tgtEl>
                                        <p:attrNameLst>
                                          <p:attrName>style.visibility</p:attrName>
                                        </p:attrNameLst>
                                      </p:cBhvr>
                                      <p:to>
                                        <p:strVal val="visible"/>
                                      </p:to>
                                    </p:set>
                                    <p:anim calcmode="lin" valueType="num">
                                      <p:cBhvr>
                                        <p:cTn id="22" dur="500" fill="hold"/>
                                        <p:tgtEl>
                                          <p:spTgt spid="27"/>
                                        </p:tgtEl>
                                        <p:attrNameLst>
                                          <p:attrName>ppt_w</p:attrName>
                                        </p:attrNameLst>
                                      </p:cBhvr>
                                      <p:tavLst>
                                        <p:tav tm="0">
                                          <p:val>
                                            <p:fltVal val="0"/>
                                          </p:val>
                                        </p:tav>
                                        <p:tav tm="100000">
                                          <p:val>
                                            <p:strVal val="#ppt_w"/>
                                          </p:val>
                                        </p:tav>
                                      </p:tavLst>
                                    </p:anim>
                                    <p:anim calcmode="lin" valueType="num">
                                      <p:cBhvr>
                                        <p:cTn id="23" dur="500" fill="hold"/>
                                        <p:tgtEl>
                                          <p:spTgt spid="27"/>
                                        </p:tgtEl>
                                        <p:attrNameLst>
                                          <p:attrName>ppt_h</p:attrName>
                                        </p:attrNameLst>
                                      </p:cBhvr>
                                      <p:tavLst>
                                        <p:tav tm="0">
                                          <p:val>
                                            <p:fltVal val="0"/>
                                          </p:val>
                                        </p:tav>
                                        <p:tav tm="100000">
                                          <p:val>
                                            <p:strVal val="#ppt_h"/>
                                          </p:val>
                                        </p:tav>
                                      </p:tavLst>
                                    </p:anim>
                                    <p:animEffect transition="in" filter="fade">
                                      <p:cBhvr>
                                        <p:cTn id="24" dur="500"/>
                                        <p:tgtEl>
                                          <p:spTgt spid="27"/>
                                        </p:tgtEl>
                                      </p:cBhvr>
                                    </p:animEffect>
                                  </p:childTnLst>
                                </p:cTn>
                              </p:par>
                              <p:par>
                                <p:cTn id="25" presetID="53" presetClass="entr" presetSubtype="16" fill="hold" grpId="0" nodeType="withEffect">
                                  <p:stCondLst>
                                    <p:cond delay="200"/>
                                  </p:stCondLst>
                                  <p:childTnLst>
                                    <p:set>
                                      <p:cBhvr>
                                        <p:cTn id="26" dur="1" fill="hold">
                                          <p:stCondLst>
                                            <p:cond delay="0"/>
                                          </p:stCondLst>
                                        </p:cTn>
                                        <p:tgtEl>
                                          <p:spTgt spid="28">
                                            <p:txEl>
                                              <p:pRg st="0" end="0"/>
                                            </p:txEl>
                                          </p:spTgt>
                                        </p:tgtEl>
                                        <p:attrNameLst>
                                          <p:attrName>style.visibility</p:attrName>
                                        </p:attrNameLst>
                                      </p:cBhvr>
                                      <p:to>
                                        <p:strVal val="visible"/>
                                      </p:to>
                                    </p:set>
                                    <p:anim calcmode="lin" valueType="num">
                                      <p:cBhvr>
                                        <p:cTn id="27" dur="500" fill="hold"/>
                                        <p:tgtEl>
                                          <p:spTgt spid="28">
                                            <p:txEl>
                                              <p:pRg st="0" end="0"/>
                                            </p:txEl>
                                          </p:spTgt>
                                        </p:tgtEl>
                                        <p:attrNameLst>
                                          <p:attrName>ppt_w</p:attrName>
                                        </p:attrNameLst>
                                      </p:cBhvr>
                                      <p:tavLst>
                                        <p:tav tm="0">
                                          <p:val>
                                            <p:fltVal val="0"/>
                                          </p:val>
                                        </p:tav>
                                        <p:tav tm="100000">
                                          <p:val>
                                            <p:strVal val="#ppt_w"/>
                                          </p:val>
                                        </p:tav>
                                      </p:tavLst>
                                    </p:anim>
                                    <p:anim calcmode="lin" valueType="num">
                                      <p:cBhvr>
                                        <p:cTn id="28" dur="500" fill="hold"/>
                                        <p:tgtEl>
                                          <p:spTgt spid="28">
                                            <p:txEl>
                                              <p:pRg st="0" end="0"/>
                                            </p:txEl>
                                          </p:spTgt>
                                        </p:tgtEl>
                                        <p:attrNameLst>
                                          <p:attrName>ppt_h</p:attrName>
                                        </p:attrNameLst>
                                      </p:cBhvr>
                                      <p:tavLst>
                                        <p:tav tm="0">
                                          <p:val>
                                            <p:fltVal val="0"/>
                                          </p:val>
                                        </p:tav>
                                        <p:tav tm="100000">
                                          <p:val>
                                            <p:strVal val="#ppt_h"/>
                                          </p:val>
                                        </p:tav>
                                      </p:tavLst>
                                    </p:anim>
                                    <p:animEffect transition="in" filter="fade">
                                      <p:cBhvr>
                                        <p:cTn id="29" dur="500"/>
                                        <p:tgtEl>
                                          <p:spTgt spid="28">
                                            <p:txEl>
                                              <p:pRg st="0" end="0"/>
                                            </p:txEl>
                                          </p:spTgt>
                                        </p:tgtEl>
                                      </p:cBhvr>
                                    </p:animEffect>
                                  </p:childTnLst>
                                </p:cTn>
                              </p:par>
                              <p:par>
                                <p:cTn id="30" presetID="53" presetClass="entr" presetSubtype="16" fill="hold" grpId="0" nodeType="withEffect">
                                  <p:stCondLst>
                                    <p:cond delay="200"/>
                                  </p:stCondLst>
                                  <p:childTnLst>
                                    <p:set>
                                      <p:cBhvr>
                                        <p:cTn id="31" dur="1" fill="hold">
                                          <p:stCondLst>
                                            <p:cond delay="0"/>
                                          </p:stCondLst>
                                        </p:cTn>
                                        <p:tgtEl>
                                          <p:spTgt spid="31"/>
                                        </p:tgtEl>
                                        <p:attrNameLst>
                                          <p:attrName>style.visibility</p:attrName>
                                        </p:attrNameLst>
                                      </p:cBhvr>
                                      <p:to>
                                        <p:strVal val="visible"/>
                                      </p:to>
                                    </p:set>
                                    <p:anim calcmode="lin" valueType="num">
                                      <p:cBhvr>
                                        <p:cTn id="32" dur="500" fill="hold"/>
                                        <p:tgtEl>
                                          <p:spTgt spid="31"/>
                                        </p:tgtEl>
                                        <p:attrNameLst>
                                          <p:attrName>ppt_w</p:attrName>
                                        </p:attrNameLst>
                                      </p:cBhvr>
                                      <p:tavLst>
                                        <p:tav tm="0">
                                          <p:val>
                                            <p:fltVal val="0"/>
                                          </p:val>
                                        </p:tav>
                                        <p:tav tm="100000">
                                          <p:val>
                                            <p:strVal val="#ppt_w"/>
                                          </p:val>
                                        </p:tav>
                                      </p:tavLst>
                                    </p:anim>
                                    <p:anim calcmode="lin" valueType="num">
                                      <p:cBhvr>
                                        <p:cTn id="33" dur="500" fill="hold"/>
                                        <p:tgtEl>
                                          <p:spTgt spid="31"/>
                                        </p:tgtEl>
                                        <p:attrNameLst>
                                          <p:attrName>ppt_h</p:attrName>
                                        </p:attrNameLst>
                                      </p:cBhvr>
                                      <p:tavLst>
                                        <p:tav tm="0">
                                          <p:val>
                                            <p:fltVal val="0"/>
                                          </p:val>
                                        </p:tav>
                                        <p:tav tm="100000">
                                          <p:val>
                                            <p:strVal val="#ppt_h"/>
                                          </p:val>
                                        </p:tav>
                                      </p:tavLst>
                                    </p:anim>
                                    <p:animEffect transition="in" filter="fade">
                                      <p:cBhvr>
                                        <p:cTn id="34" dur="500"/>
                                        <p:tgtEl>
                                          <p:spTgt spid="31"/>
                                        </p:tgtEl>
                                      </p:cBhvr>
                                    </p:animEffect>
                                  </p:childTnLst>
                                </p:cTn>
                              </p:par>
                              <p:par>
                                <p:cTn id="35" presetID="53" presetClass="entr" presetSubtype="16" fill="hold" grpId="0" nodeType="withEffect">
                                  <p:stCondLst>
                                    <p:cond delay="200"/>
                                  </p:stCondLst>
                                  <p:childTnLst>
                                    <p:set>
                                      <p:cBhvr>
                                        <p:cTn id="36" dur="1" fill="hold">
                                          <p:stCondLst>
                                            <p:cond delay="0"/>
                                          </p:stCondLst>
                                        </p:cTn>
                                        <p:tgtEl>
                                          <p:spTgt spid="32">
                                            <p:txEl>
                                              <p:pRg st="0" end="0"/>
                                            </p:txEl>
                                          </p:spTgt>
                                        </p:tgtEl>
                                        <p:attrNameLst>
                                          <p:attrName>style.visibility</p:attrName>
                                        </p:attrNameLst>
                                      </p:cBhvr>
                                      <p:to>
                                        <p:strVal val="visible"/>
                                      </p:to>
                                    </p:set>
                                    <p:anim calcmode="lin" valueType="num">
                                      <p:cBhvr>
                                        <p:cTn id="37" dur="500" fill="hold"/>
                                        <p:tgtEl>
                                          <p:spTgt spid="32">
                                            <p:txEl>
                                              <p:pRg st="0" end="0"/>
                                            </p:txEl>
                                          </p:spTgt>
                                        </p:tgtEl>
                                        <p:attrNameLst>
                                          <p:attrName>ppt_w</p:attrName>
                                        </p:attrNameLst>
                                      </p:cBhvr>
                                      <p:tavLst>
                                        <p:tav tm="0">
                                          <p:val>
                                            <p:fltVal val="0"/>
                                          </p:val>
                                        </p:tav>
                                        <p:tav tm="100000">
                                          <p:val>
                                            <p:strVal val="#ppt_w"/>
                                          </p:val>
                                        </p:tav>
                                      </p:tavLst>
                                    </p:anim>
                                    <p:anim calcmode="lin" valueType="num">
                                      <p:cBhvr>
                                        <p:cTn id="38" dur="500" fill="hold"/>
                                        <p:tgtEl>
                                          <p:spTgt spid="32">
                                            <p:txEl>
                                              <p:pRg st="0" end="0"/>
                                            </p:txEl>
                                          </p:spTgt>
                                        </p:tgtEl>
                                        <p:attrNameLst>
                                          <p:attrName>ppt_h</p:attrName>
                                        </p:attrNameLst>
                                      </p:cBhvr>
                                      <p:tavLst>
                                        <p:tav tm="0">
                                          <p:val>
                                            <p:fltVal val="0"/>
                                          </p:val>
                                        </p:tav>
                                        <p:tav tm="100000">
                                          <p:val>
                                            <p:strVal val="#ppt_h"/>
                                          </p:val>
                                        </p:tav>
                                      </p:tavLst>
                                    </p:anim>
                                    <p:animEffect transition="in" filter="fade">
                                      <p:cBhvr>
                                        <p:cTn id="39" dur="500"/>
                                        <p:tgtEl>
                                          <p:spTgt spid="32">
                                            <p:txEl>
                                              <p:pRg st="0" end="0"/>
                                            </p:txEl>
                                          </p:spTgt>
                                        </p:tgtEl>
                                      </p:cBhvr>
                                    </p:animEffect>
                                  </p:childTnLst>
                                </p:cTn>
                              </p:par>
                              <p:par>
                                <p:cTn id="40" presetID="53" presetClass="entr" presetSubtype="16" fill="hold" grpId="0" nodeType="withEffect">
                                  <p:stCondLst>
                                    <p:cond delay="200"/>
                                  </p:stCondLst>
                                  <p:childTnLst>
                                    <p:set>
                                      <p:cBhvr>
                                        <p:cTn id="41" dur="1" fill="hold">
                                          <p:stCondLst>
                                            <p:cond delay="0"/>
                                          </p:stCondLst>
                                        </p:cTn>
                                        <p:tgtEl>
                                          <p:spTgt spid="35"/>
                                        </p:tgtEl>
                                        <p:attrNameLst>
                                          <p:attrName>style.visibility</p:attrName>
                                        </p:attrNameLst>
                                      </p:cBhvr>
                                      <p:to>
                                        <p:strVal val="visible"/>
                                      </p:to>
                                    </p:set>
                                    <p:anim calcmode="lin" valueType="num">
                                      <p:cBhvr>
                                        <p:cTn id="42" dur="500" fill="hold"/>
                                        <p:tgtEl>
                                          <p:spTgt spid="35"/>
                                        </p:tgtEl>
                                        <p:attrNameLst>
                                          <p:attrName>ppt_w</p:attrName>
                                        </p:attrNameLst>
                                      </p:cBhvr>
                                      <p:tavLst>
                                        <p:tav tm="0">
                                          <p:val>
                                            <p:fltVal val="0"/>
                                          </p:val>
                                        </p:tav>
                                        <p:tav tm="100000">
                                          <p:val>
                                            <p:strVal val="#ppt_w"/>
                                          </p:val>
                                        </p:tav>
                                      </p:tavLst>
                                    </p:anim>
                                    <p:anim calcmode="lin" valueType="num">
                                      <p:cBhvr>
                                        <p:cTn id="43" dur="500" fill="hold"/>
                                        <p:tgtEl>
                                          <p:spTgt spid="35"/>
                                        </p:tgtEl>
                                        <p:attrNameLst>
                                          <p:attrName>ppt_h</p:attrName>
                                        </p:attrNameLst>
                                      </p:cBhvr>
                                      <p:tavLst>
                                        <p:tav tm="0">
                                          <p:val>
                                            <p:fltVal val="0"/>
                                          </p:val>
                                        </p:tav>
                                        <p:tav tm="100000">
                                          <p:val>
                                            <p:strVal val="#ppt_h"/>
                                          </p:val>
                                        </p:tav>
                                      </p:tavLst>
                                    </p:anim>
                                    <p:animEffect transition="in" filter="fade">
                                      <p:cBhvr>
                                        <p:cTn id="44" dur="500"/>
                                        <p:tgtEl>
                                          <p:spTgt spid="35"/>
                                        </p:tgtEl>
                                      </p:cBhvr>
                                    </p:animEffect>
                                  </p:childTnLst>
                                </p:cTn>
                              </p:par>
                              <p:par>
                                <p:cTn id="45" presetID="53" presetClass="entr" presetSubtype="16" fill="hold" grpId="0" nodeType="withEffect">
                                  <p:stCondLst>
                                    <p:cond delay="200"/>
                                  </p:stCondLst>
                                  <p:childTnLst>
                                    <p:set>
                                      <p:cBhvr>
                                        <p:cTn id="46" dur="1" fill="hold">
                                          <p:stCondLst>
                                            <p:cond delay="0"/>
                                          </p:stCondLst>
                                        </p:cTn>
                                        <p:tgtEl>
                                          <p:spTgt spid="36">
                                            <p:txEl>
                                              <p:pRg st="0" end="0"/>
                                            </p:txEl>
                                          </p:spTgt>
                                        </p:tgtEl>
                                        <p:attrNameLst>
                                          <p:attrName>style.visibility</p:attrName>
                                        </p:attrNameLst>
                                      </p:cBhvr>
                                      <p:to>
                                        <p:strVal val="visible"/>
                                      </p:to>
                                    </p:set>
                                    <p:anim calcmode="lin" valueType="num">
                                      <p:cBhvr>
                                        <p:cTn id="47" dur="500" fill="hold"/>
                                        <p:tgtEl>
                                          <p:spTgt spid="36">
                                            <p:txEl>
                                              <p:pRg st="0" end="0"/>
                                            </p:txEl>
                                          </p:spTgt>
                                        </p:tgtEl>
                                        <p:attrNameLst>
                                          <p:attrName>ppt_w</p:attrName>
                                        </p:attrNameLst>
                                      </p:cBhvr>
                                      <p:tavLst>
                                        <p:tav tm="0">
                                          <p:val>
                                            <p:fltVal val="0"/>
                                          </p:val>
                                        </p:tav>
                                        <p:tav tm="100000">
                                          <p:val>
                                            <p:strVal val="#ppt_w"/>
                                          </p:val>
                                        </p:tav>
                                      </p:tavLst>
                                    </p:anim>
                                    <p:anim calcmode="lin" valueType="num">
                                      <p:cBhvr>
                                        <p:cTn id="48" dur="500" fill="hold"/>
                                        <p:tgtEl>
                                          <p:spTgt spid="36">
                                            <p:txEl>
                                              <p:pRg st="0" end="0"/>
                                            </p:txEl>
                                          </p:spTgt>
                                        </p:tgtEl>
                                        <p:attrNameLst>
                                          <p:attrName>ppt_h</p:attrName>
                                        </p:attrNameLst>
                                      </p:cBhvr>
                                      <p:tavLst>
                                        <p:tav tm="0">
                                          <p:val>
                                            <p:fltVal val="0"/>
                                          </p:val>
                                        </p:tav>
                                        <p:tav tm="100000">
                                          <p:val>
                                            <p:strVal val="#ppt_h"/>
                                          </p:val>
                                        </p:tav>
                                      </p:tavLst>
                                    </p:anim>
                                    <p:animEffect transition="in" filter="fade">
                                      <p:cBhvr>
                                        <p:cTn id="49" dur="500"/>
                                        <p:tgtEl>
                                          <p:spTgt spid="36">
                                            <p:txEl>
                                              <p:pRg st="0" end="0"/>
                                            </p:txEl>
                                          </p:spTgt>
                                        </p:tgtEl>
                                      </p:cBhvr>
                                    </p:animEffect>
                                  </p:childTnLst>
                                </p:cTn>
                              </p:par>
                              <p:par>
                                <p:cTn id="50" presetID="53" presetClass="entr" presetSubtype="16" fill="hold" grpId="0" nodeType="withEffect">
                                  <p:stCondLst>
                                    <p:cond delay="200"/>
                                  </p:stCondLst>
                                  <p:childTnLst>
                                    <p:set>
                                      <p:cBhvr>
                                        <p:cTn id="51" dur="1" fill="hold">
                                          <p:stCondLst>
                                            <p:cond delay="0"/>
                                          </p:stCondLst>
                                        </p:cTn>
                                        <p:tgtEl>
                                          <p:spTgt spid="40">
                                            <p:txEl>
                                              <p:pRg st="0" end="0"/>
                                            </p:txEl>
                                          </p:spTgt>
                                        </p:tgtEl>
                                        <p:attrNameLst>
                                          <p:attrName>style.visibility</p:attrName>
                                        </p:attrNameLst>
                                      </p:cBhvr>
                                      <p:to>
                                        <p:strVal val="visible"/>
                                      </p:to>
                                    </p:set>
                                    <p:anim calcmode="lin" valueType="num">
                                      <p:cBhvr>
                                        <p:cTn id="52" dur="500" fill="hold"/>
                                        <p:tgtEl>
                                          <p:spTgt spid="40">
                                            <p:txEl>
                                              <p:pRg st="0" end="0"/>
                                            </p:txEl>
                                          </p:spTgt>
                                        </p:tgtEl>
                                        <p:attrNameLst>
                                          <p:attrName>ppt_w</p:attrName>
                                        </p:attrNameLst>
                                      </p:cBhvr>
                                      <p:tavLst>
                                        <p:tav tm="0">
                                          <p:val>
                                            <p:fltVal val="0"/>
                                          </p:val>
                                        </p:tav>
                                        <p:tav tm="100000">
                                          <p:val>
                                            <p:strVal val="#ppt_w"/>
                                          </p:val>
                                        </p:tav>
                                      </p:tavLst>
                                    </p:anim>
                                    <p:anim calcmode="lin" valueType="num">
                                      <p:cBhvr>
                                        <p:cTn id="53" dur="500" fill="hold"/>
                                        <p:tgtEl>
                                          <p:spTgt spid="40">
                                            <p:txEl>
                                              <p:pRg st="0" end="0"/>
                                            </p:txEl>
                                          </p:spTgt>
                                        </p:tgtEl>
                                        <p:attrNameLst>
                                          <p:attrName>ppt_h</p:attrName>
                                        </p:attrNameLst>
                                      </p:cBhvr>
                                      <p:tavLst>
                                        <p:tav tm="0">
                                          <p:val>
                                            <p:fltVal val="0"/>
                                          </p:val>
                                        </p:tav>
                                        <p:tav tm="100000">
                                          <p:val>
                                            <p:strVal val="#ppt_h"/>
                                          </p:val>
                                        </p:tav>
                                      </p:tavLst>
                                    </p:anim>
                                    <p:animEffect transition="in" filter="fade">
                                      <p:cBhvr>
                                        <p:cTn id="54" dur="500"/>
                                        <p:tgtEl>
                                          <p:spTgt spid="40">
                                            <p:txEl>
                                              <p:pRg st="0" end="0"/>
                                            </p:txEl>
                                          </p:spTgt>
                                        </p:tgtEl>
                                      </p:cBhvr>
                                    </p:animEffect>
                                  </p:childTnLst>
                                </p:cTn>
                              </p:par>
                              <p:par>
                                <p:cTn id="55" presetID="53" presetClass="entr" presetSubtype="16" fill="hold" grpId="0" nodeType="withEffect">
                                  <p:stCondLst>
                                    <p:cond delay="200"/>
                                  </p:stCondLst>
                                  <p:childTnLst>
                                    <p:set>
                                      <p:cBhvr>
                                        <p:cTn id="56" dur="1" fill="hold">
                                          <p:stCondLst>
                                            <p:cond delay="0"/>
                                          </p:stCondLst>
                                        </p:cTn>
                                        <p:tgtEl>
                                          <p:spTgt spid="41">
                                            <p:txEl>
                                              <p:pRg st="0" end="0"/>
                                            </p:txEl>
                                          </p:spTgt>
                                        </p:tgtEl>
                                        <p:attrNameLst>
                                          <p:attrName>style.visibility</p:attrName>
                                        </p:attrNameLst>
                                      </p:cBhvr>
                                      <p:to>
                                        <p:strVal val="visible"/>
                                      </p:to>
                                    </p:set>
                                    <p:anim calcmode="lin" valueType="num">
                                      <p:cBhvr>
                                        <p:cTn id="57" dur="500" fill="hold"/>
                                        <p:tgtEl>
                                          <p:spTgt spid="41">
                                            <p:txEl>
                                              <p:pRg st="0" end="0"/>
                                            </p:txEl>
                                          </p:spTgt>
                                        </p:tgtEl>
                                        <p:attrNameLst>
                                          <p:attrName>ppt_w</p:attrName>
                                        </p:attrNameLst>
                                      </p:cBhvr>
                                      <p:tavLst>
                                        <p:tav tm="0">
                                          <p:val>
                                            <p:fltVal val="0"/>
                                          </p:val>
                                        </p:tav>
                                        <p:tav tm="100000">
                                          <p:val>
                                            <p:strVal val="#ppt_w"/>
                                          </p:val>
                                        </p:tav>
                                      </p:tavLst>
                                    </p:anim>
                                    <p:anim calcmode="lin" valueType="num">
                                      <p:cBhvr>
                                        <p:cTn id="58" dur="500" fill="hold"/>
                                        <p:tgtEl>
                                          <p:spTgt spid="41">
                                            <p:txEl>
                                              <p:pRg st="0" end="0"/>
                                            </p:txEl>
                                          </p:spTgt>
                                        </p:tgtEl>
                                        <p:attrNameLst>
                                          <p:attrName>ppt_h</p:attrName>
                                        </p:attrNameLst>
                                      </p:cBhvr>
                                      <p:tavLst>
                                        <p:tav tm="0">
                                          <p:val>
                                            <p:fltVal val="0"/>
                                          </p:val>
                                        </p:tav>
                                        <p:tav tm="100000">
                                          <p:val>
                                            <p:strVal val="#ppt_h"/>
                                          </p:val>
                                        </p:tav>
                                      </p:tavLst>
                                    </p:anim>
                                    <p:animEffect transition="in" filter="fade">
                                      <p:cBhvr>
                                        <p:cTn id="59" dur="500"/>
                                        <p:tgtEl>
                                          <p:spTgt spid="41">
                                            <p:txEl>
                                              <p:pRg st="0" end="0"/>
                                            </p:txEl>
                                          </p:spTgt>
                                        </p:tgtEl>
                                      </p:cBhvr>
                                    </p:animEffect>
                                  </p:childTnLst>
                                </p:cTn>
                              </p:par>
                              <p:par>
                                <p:cTn id="60" presetID="53" presetClass="entr" presetSubtype="16" fill="hold" grpId="0" nodeType="withEffect">
                                  <p:stCondLst>
                                    <p:cond delay="200"/>
                                  </p:stCondLst>
                                  <p:childTnLst>
                                    <p:set>
                                      <p:cBhvr>
                                        <p:cTn id="61" dur="1" fill="hold">
                                          <p:stCondLst>
                                            <p:cond delay="0"/>
                                          </p:stCondLst>
                                        </p:cTn>
                                        <p:tgtEl>
                                          <p:spTgt spid="42">
                                            <p:txEl>
                                              <p:pRg st="0" end="0"/>
                                            </p:txEl>
                                          </p:spTgt>
                                        </p:tgtEl>
                                        <p:attrNameLst>
                                          <p:attrName>style.visibility</p:attrName>
                                        </p:attrNameLst>
                                      </p:cBhvr>
                                      <p:to>
                                        <p:strVal val="visible"/>
                                      </p:to>
                                    </p:set>
                                    <p:anim calcmode="lin" valueType="num">
                                      <p:cBhvr>
                                        <p:cTn id="62" dur="500" fill="hold"/>
                                        <p:tgtEl>
                                          <p:spTgt spid="42">
                                            <p:txEl>
                                              <p:pRg st="0" end="0"/>
                                            </p:txEl>
                                          </p:spTgt>
                                        </p:tgtEl>
                                        <p:attrNameLst>
                                          <p:attrName>ppt_w</p:attrName>
                                        </p:attrNameLst>
                                      </p:cBhvr>
                                      <p:tavLst>
                                        <p:tav tm="0">
                                          <p:val>
                                            <p:fltVal val="0"/>
                                          </p:val>
                                        </p:tav>
                                        <p:tav tm="100000">
                                          <p:val>
                                            <p:strVal val="#ppt_w"/>
                                          </p:val>
                                        </p:tav>
                                      </p:tavLst>
                                    </p:anim>
                                    <p:anim calcmode="lin" valueType="num">
                                      <p:cBhvr>
                                        <p:cTn id="63" dur="500" fill="hold"/>
                                        <p:tgtEl>
                                          <p:spTgt spid="42">
                                            <p:txEl>
                                              <p:pRg st="0" end="0"/>
                                            </p:txEl>
                                          </p:spTgt>
                                        </p:tgtEl>
                                        <p:attrNameLst>
                                          <p:attrName>ppt_h</p:attrName>
                                        </p:attrNameLst>
                                      </p:cBhvr>
                                      <p:tavLst>
                                        <p:tav tm="0">
                                          <p:val>
                                            <p:fltVal val="0"/>
                                          </p:val>
                                        </p:tav>
                                        <p:tav tm="100000">
                                          <p:val>
                                            <p:strVal val="#ppt_h"/>
                                          </p:val>
                                        </p:tav>
                                      </p:tavLst>
                                    </p:anim>
                                    <p:animEffect transition="in" filter="fade">
                                      <p:cBhvr>
                                        <p:cTn id="64" dur="500"/>
                                        <p:tgtEl>
                                          <p:spTgt spid="4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p">
        <p:tmplLst>
          <p:tmpl lvl="1">
            <p:tnLst>
              <p:par>
                <p:cTn presetID="53" presetClass="entr" presetSubtype="16" fill="hold" nodeType="withEffect">
                  <p:stCondLst>
                    <p:cond delay="200"/>
                  </p:stCondLst>
                  <p:childTnLst>
                    <p:set>
                      <p:cBhvr>
                        <p:cTn dur="1" fill="hold">
                          <p:stCondLst>
                            <p:cond delay="0"/>
                          </p:stCondLst>
                        </p:cTn>
                        <p:tgtEl>
                          <p:spTgt spid="21"/>
                        </p:tgtEl>
                        <p:attrNameLst>
                          <p:attrName>style.visibility</p:attrName>
                        </p:attrNameLst>
                      </p:cBhvr>
                      <p:to>
                        <p:strVal val="visible"/>
                      </p:to>
                    </p:set>
                    <p:anim calcmode="lin" valueType="num">
                      <p:cBhvr>
                        <p:cTn dur="500" fill="hold"/>
                        <p:tgtEl>
                          <p:spTgt spid="21"/>
                        </p:tgtEl>
                        <p:attrNameLst>
                          <p:attrName>ppt_w</p:attrName>
                        </p:attrNameLst>
                      </p:cBhvr>
                      <p:tavLst>
                        <p:tav tm="0">
                          <p:val>
                            <p:fltVal val="0"/>
                          </p:val>
                        </p:tav>
                        <p:tav tm="100000">
                          <p:val>
                            <p:strVal val="#ppt_w"/>
                          </p:val>
                        </p:tav>
                      </p:tavLst>
                    </p:anim>
                    <p:anim calcmode="lin" valueType="num">
                      <p:cBhvr>
                        <p:cTn dur="500" fill="hold"/>
                        <p:tgtEl>
                          <p:spTgt spid="21"/>
                        </p:tgtEl>
                        <p:attrNameLst>
                          <p:attrName>ppt_h</p:attrName>
                        </p:attrNameLst>
                      </p:cBhvr>
                      <p:tavLst>
                        <p:tav tm="0">
                          <p:val>
                            <p:fltVal val="0"/>
                          </p:val>
                        </p:tav>
                        <p:tav tm="100000">
                          <p:val>
                            <p:strVal val="#ppt_h"/>
                          </p:val>
                        </p:tav>
                      </p:tavLst>
                    </p:anim>
                    <p:animEffect transition="in" filter="fade">
                      <p:cBhvr>
                        <p:cTn dur="500"/>
                        <p:tgtEl>
                          <p:spTgt spid="21"/>
                        </p:tgtEl>
                      </p:cBhvr>
                    </p:animEffect>
                  </p:childTnLst>
                </p:cTn>
              </p:par>
            </p:tnLst>
          </p:tmpl>
        </p:tmplLst>
      </p:bldP>
      <p:bldP spid="23" grpId="0" animBg="1"/>
      <p:bldP spid="24" grpId="0" build="p">
        <p:tmplLst>
          <p:tmpl lvl="1">
            <p:tnLst>
              <p:par>
                <p:cTn presetID="53" presetClass="entr" presetSubtype="16" fill="hold" nodeType="withEffect">
                  <p:stCondLst>
                    <p:cond delay="200"/>
                  </p:stCondLst>
                  <p:childTnLst>
                    <p:set>
                      <p:cBhvr>
                        <p:cTn dur="1" fill="hold">
                          <p:stCondLst>
                            <p:cond delay="0"/>
                          </p:stCondLst>
                        </p:cTn>
                        <p:tgtEl>
                          <p:spTgt spid="24"/>
                        </p:tgtEl>
                        <p:attrNameLst>
                          <p:attrName>style.visibility</p:attrName>
                        </p:attrNameLst>
                      </p:cBhvr>
                      <p:to>
                        <p:strVal val="visible"/>
                      </p:to>
                    </p:set>
                    <p:anim calcmode="lin" valueType="num">
                      <p:cBhvr>
                        <p:cTn dur="500" fill="hold"/>
                        <p:tgtEl>
                          <p:spTgt spid="24"/>
                        </p:tgtEl>
                        <p:attrNameLst>
                          <p:attrName>ppt_w</p:attrName>
                        </p:attrNameLst>
                      </p:cBhvr>
                      <p:tavLst>
                        <p:tav tm="0">
                          <p:val>
                            <p:fltVal val="0"/>
                          </p:val>
                        </p:tav>
                        <p:tav tm="100000">
                          <p:val>
                            <p:strVal val="#ppt_w"/>
                          </p:val>
                        </p:tav>
                      </p:tavLst>
                    </p:anim>
                    <p:anim calcmode="lin" valueType="num">
                      <p:cBhvr>
                        <p:cTn dur="500" fill="hold"/>
                        <p:tgtEl>
                          <p:spTgt spid="24"/>
                        </p:tgtEl>
                        <p:attrNameLst>
                          <p:attrName>ppt_h</p:attrName>
                        </p:attrNameLst>
                      </p:cBhvr>
                      <p:tavLst>
                        <p:tav tm="0">
                          <p:val>
                            <p:fltVal val="0"/>
                          </p:val>
                        </p:tav>
                        <p:tav tm="100000">
                          <p:val>
                            <p:strVal val="#ppt_h"/>
                          </p:val>
                        </p:tav>
                      </p:tavLst>
                    </p:anim>
                    <p:animEffect transition="in" filter="fade">
                      <p:cBhvr>
                        <p:cTn dur="500"/>
                        <p:tgtEl>
                          <p:spTgt spid="24"/>
                        </p:tgtEl>
                      </p:cBhvr>
                    </p:animEffect>
                  </p:childTnLst>
                </p:cTn>
              </p:par>
            </p:tnLst>
          </p:tmpl>
        </p:tmplLst>
      </p:bldP>
      <p:bldP spid="27" grpId="0" animBg="1"/>
      <p:bldP spid="28" grpId="0" build="p">
        <p:tmplLst>
          <p:tmpl lvl="1">
            <p:tnLst>
              <p:par>
                <p:cTn presetID="53" presetClass="entr" presetSubtype="16" fill="hold" nodeType="withEffect">
                  <p:stCondLst>
                    <p:cond delay="200"/>
                  </p:stCondLst>
                  <p:childTnLst>
                    <p:set>
                      <p:cBhvr>
                        <p:cTn dur="1" fill="hold">
                          <p:stCondLst>
                            <p:cond delay="0"/>
                          </p:stCondLst>
                        </p:cTn>
                        <p:tgtEl>
                          <p:spTgt spid="28"/>
                        </p:tgtEl>
                        <p:attrNameLst>
                          <p:attrName>style.visibility</p:attrName>
                        </p:attrNameLst>
                      </p:cBhvr>
                      <p:to>
                        <p:strVal val="visible"/>
                      </p:to>
                    </p:set>
                    <p:anim calcmode="lin" valueType="num">
                      <p:cBhvr>
                        <p:cTn dur="500" fill="hold"/>
                        <p:tgtEl>
                          <p:spTgt spid="28"/>
                        </p:tgtEl>
                        <p:attrNameLst>
                          <p:attrName>ppt_w</p:attrName>
                        </p:attrNameLst>
                      </p:cBhvr>
                      <p:tavLst>
                        <p:tav tm="0">
                          <p:val>
                            <p:fltVal val="0"/>
                          </p:val>
                        </p:tav>
                        <p:tav tm="100000">
                          <p:val>
                            <p:strVal val="#ppt_w"/>
                          </p:val>
                        </p:tav>
                      </p:tavLst>
                    </p:anim>
                    <p:anim calcmode="lin" valueType="num">
                      <p:cBhvr>
                        <p:cTn dur="500" fill="hold"/>
                        <p:tgtEl>
                          <p:spTgt spid="28"/>
                        </p:tgtEl>
                        <p:attrNameLst>
                          <p:attrName>ppt_h</p:attrName>
                        </p:attrNameLst>
                      </p:cBhvr>
                      <p:tavLst>
                        <p:tav tm="0">
                          <p:val>
                            <p:fltVal val="0"/>
                          </p:val>
                        </p:tav>
                        <p:tav tm="100000">
                          <p:val>
                            <p:strVal val="#ppt_h"/>
                          </p:val>
                        </p:tav>
                      </p:tavLst>
                    </p:anim>
                    <p:animEffect transition="in" filter="fade">
                      <p:cBhvr>
                        <p:cTn dur="500"/>
                        <p:tgtEl>
                          <p:spTgt spid="28"/>
                        </p:tgtEl>
                      </p:cBhvr>
                    </p:animEffect>
                  </p:childTnLst>
                </p:cTn>
              </p:par>
            </p:tnLst>
          </p:tmpl>
        </p:tmplLst>
      </p:bldP>
      <p:bldP spid="31" grpId="0" animBg="1"/>
      <p:bldP spid="32" grpId="0" build="p">
        <p:tmplLst>
          <p:tmpl lvl="1">
            <p:tnLst>
              <p:par>
                <p:cTn presetID="53" presetClass="entr" presetSubtype="16" fill="hold" nodeType="withEffect">
                  <p:stCondLst>
                    <p:cond delay="200"/>
                  </p:stCondLst>
                  <p:childTnLst>
                    <p:set>
                      <p:cBhvr>
                        <p:cTn dur="1" fill="hold">
                          <p:stCondLst>
                            <p:cond delay="0"/>
                          </p:stCondLst>
                        </p:cTn>
                        <p:tgtEl>
                          <p:spTgt spid="32"/>
                        </p:tgtEl>
                        <p:attrNameLst>
                          <p:attrName>style.visibility</p:attrName>
                        </p:attrNameLst>
                      </p:cBhvr>
                      <p:to>
                        <p:strVal val="visible"/>
                      </p:to>
                    </p:set>
                    <p:anim calcmode="lin" valueType="num">
                      <p:cBhvr>
                        <p:cTn dur="500" fill="hold"/>
                        <p:tgtEl>
                          <p:spTgt spid="32"/>
                        </p:tgtEl>
                        <p:attrNameLst>
                          <p:attrName>ppt_w</p:attrName>
                        </p:attrNameLst>
                      </p:cBhvr>
                      <p:tavLst>
                        <p:tav tm="0">
                          <p:val>
                            <p:fltVal val="0"/>
                          </p:val>
                        </p:tav>
                        <p:tav tm="100000">
                          <p:val>
                            <p:strVal val="#ppt_w"/>
                          </p:val>
                        </p:tav>
                      </p:tavLst>
                    </p:anim>
                    <p:anim calcmode="lin" valueType="num">
                      <p:cBhvr>
                        <p:cTn dur="500" fill="hold"/>
                        <p:tgtEl>
                          <p:spTgt spid="32"/>
                        </p:tgtEl>
                        <p:attrNameLst>
                          <p:attrName>ppt_h</p:attrName>
                        </p:attrNameLst>
                      </p:cBhvr>
                      <p:tavLst>
                        <p:tav tm="0">
                          <p:val>
                            <p:fltVal val="0"/>
                          </p:val>
                        </p:tav>
                        <p:tav tm="100000">
                          <p:val>
                            <p:strVal val="#ppt_h"/>
                          </p:val>
                        </p:tav>
                      </p:tavLst>
                    </p:anim>
                    <p:animEffect transition="in" filter="fade">
                      <p:cBhvr>
                        <p:cTn dur="500"/>
                        <p:tgtEl>
                          <p:spTgt spid="32"/>
                        </p:tgtEl>
                      </p:cBhvr>
                    </p:animEffect>
                  </p:childTnLst>
                </p:cTn>
              </p:par>
            </p:tnLst>
          </p:tmpl>
        </p:tmplLst>
      </p:bldP>
      <p:bldP spid="35" grpId="0" animBg="1"/>
      <p:bldP spid="36" grpId="0" build="p">
        <p:tmplLst>
          <p:tmpl lvl="1">
            <p:tnLst>
              <p:par>
                <p:cTn presetID="53" presetClass="entr" presetSubtype="16" fill="hold" nodeType="withEffect">
                  <p:stCondLst>
                    <p:cond delay="200"/>
                  </p:stCondLst>
                  <p:childTnLst>
                    <p:set>
                      <p:cBhvr>
                        <p:cTn dur="1" fill="hold">
                          <p:stCondLst>
                            <p:cond delay="0"/>
                          </p:stCondLst>
                        </p:cTn>
                        <p:tgtEl>
                          <p:spTgt spid="36"/>
                        </p:tgtEl>
                        <p:attrNameLst>
                          <p:attrName>style.visibility</p:attrName>
                        </p:attrNameLst>
                      </p:cBhvr>
                      <p:to>
                        <p:strVal val="visible"/>
                      </p:to>
                    </p:set>
                    <p:anim calcmode="lin" valueType="num">
                      <p:cBhvr>
                        <p:cTn dur="500" fill="hold"/>
                        <p:tgtEl>
                          <p:spTgt spid="36"/>
                        </p:tgtEl>
                        <p:attrNameLst>
                          <p:attrName>ppt_w</p:attrName>
                        </p:attrNameLst>
                      </p:cBhvr>
                      <p:tavLst>
                        <p:tav tm="0">
                          <p:val>
                            <p:fltVal val="0"/>
                          </p:val>
                        </p:tav>
                        <p:tav tm="100000">
                          <p:val>
                            <p:strVal val="#ppt_w"/>
                          </p:val>
                        </p:tav>
                      </p:tavLst>
                    </p:anim>
                    <p:anim calcmode="lin" valueType="num">
                      <p:cBhvr>
                        <p:cTn dur="500" fill="hold"/>
                        <p:tgtEl>
                          <p:spTgt spid="36"/>
                        </p:tgtEl>
                        <p:attrNameLst>
                          <p:attrName>ppt_h</p:attrName>
                        </p:attrNameLst>
                      </p:cBhvr>
                      <p:tavLst>
                        <p:tav tm="0">
                          <p:val>
                            <p:fltVal val="0"/>
                          </p:val>
                        </p:tav>
                        <p:tav tm="100000">
                          <p:val>
                            <p:strVal val="#ppt_h"/>
                          </p:val>
                        </p:tav>
                      </p:tavLst>
                    </p:anim>
                    <p:animEffect transition="in" filter="fade">
                      <p:cBhvr>
                        <p:cTn dur="500"/>
                        <p:tgtEl>
                          <p:spTgt spid="36"/>
                        </p:tgtEl>
                      </p:cBhvr>
                    </p:animEffect>
                  </p:childTnLst>
                </p:cTn>
              </p:par>
            </p:tnLst>
          </p:tmpl>
        </p:tmplLst>
      </p:bldP>
      <p:bldP spid="40" grpId="0" build="p">
        <p:tmplLst>
          <p:tmpl lvl="1">
            <p:tnLst>
              <p:par>
                <p:cTn presetID="53" presetClass="entr" presetSubtype="16" fill="hold" nodeType="withEffect">
                  <p:stCondLst>
                    <p:cond delay="200"/>
                  </p:stCondLst>
                  <p:childTnLst>
                    <p:set>
                      <p:cBhvr>
                        <p:cTn dur="1" fill="hold">
                          <p:stCondLst>
                            <p:cond delay="0"/>
                          </p:stCondLst>
                        </p:cTn>
                        <p:tgtEl>
                          <p:spTgt spid="40"/>
                        </p:tgtEl>
                        <p:attrNameLst>
                          <p:attrName>style.visibility</p:attrName>
                        </p:attrNameLst>
                      </p:cBhvr>
                      <p:to>
                        <p:strVal val="visible"/>
                      </p:to>
                    </p:set>
                    <p:anim calcmode="lin" valueType="num">
                      <p:cBhvr>
                        <p:cTn dur="500" fill="hold"/>
                        <p:tgtEl>
                          <p:spTgt spid="40"/>
                        </p:tgtEl>
                        <p:attrNameLst>
                          <p:attrName>ppt_w</p:attrName>
                        </p:attrNameLst>
                      </p:cBhvr>
                      <p:tavLst>
                        <p:tav tm="0">
                          <p:val>
                            <p:fltVal val="0"/>
                          </p:val>
                        </p:tav>
                        <p:tav tm="100000">
                          <p:val>
                            <p:strVal val="#ppt_w"/>
                          </p:val>
                        </p:tav>
                      </p:tavLst>
                    </p:anim>
                    <p:anim calcmode="lin" valueType="num">
                      <p:cBhvr>
                        <p:cTn dur="500" fill="hold"/>
                        <p:tgtEl>
                          <p:spTgt spid="40"/>
                        </p:tgtEl>
                        <p:attrNameLst>
                          <p:attrName>ppt_h</p:attrName>
                        </p:attrNameLst>
                      </p:cBhvr>
                      <p:tavLst>
                        <p:tav tm="0">
                          <p:val>
                            <p:fltVal val="0"/>
                          </p:val>
                        </p:tav>
                        <p:tav tm="100000">
                          <p:val>
                            <p:strVal val="#ppt_h"/>
                          </p:val>
                        </p:tav>
                      </p:tavLst>
                    </p:anim>
                    <p:animEffect transition="in" filter="fade">
                      <p:cBhvr>
                        <p:cTn dur="500"/>
                        <p:tgtEl>
                          <p:spTgt spid="40"/>
                        </p:tgtEl>
                      </p:cBhvr>
                    </p:animEffect>
                  </p:childTnLst>
                </p:cTn>
              </p:par>
            </p:tnLst>
          </p:tmpl>
        </p:tmplLst>
      </p:bldP>
      <p:bldP spid="41" grpId="0" build="p">
        <p:tmplLst>
          <p:tmpl lvl="1">
            <p:tnLst>
              <p:par>
                <p:cTn presetID="53" presetClass="entr" presetSubtype="16" fill="hold" nodeType="withEffect">
                  <p:stCondLst>
                    <p:cond delay="200"/>
                  </p:stCondLst>
                  <p:childTnLst>
                    <p:set>
                      <p:cBhvr>
                        <p:cTn dur="1" fill="hold">
                          <p:stCondLst>
                            <p:cond delay="0"/>
                          </p:stCondLst>
                        </p:cTn>
                        <p:tgtEl>
                          <p:spTgt spid="41"/>
                        </p:tgtEl>
                        <p:attrNameLst>
                          <p:attrName>style.visibility</p:attrName>
                        </p:attrNameLst>
                      </p:cBhvr>
                      <p:to>
                        <p:strVal val="visible"/>
                      </p:to>
                    </p:set>
                    <p:anim calcmode="lin" valueType="num">
                      <p:cBhvr>
                        <p:cTn dur="500" fill="hold"/>
                        <p:tgtEl>
                          <p:spTgt spid="41"/>
                        </p:tgtEl>
                        <p:attrNameLst>
                          <p:attrName>ppt_w</p:attrName>
                        </p:attrNameLst>
                      </p:cBhvr>
                      <p:tavLst>
                        <p:tav tm="0">
                          <p:val>
                            <p:fltVal val="0"/>
                          </p:val>
                        </p:tav>
                        <p:tav tm="100000">
                          <p:val>
                            <p:strVal val="#ppt_w"/>
                          </p:val>
                        </p:tav>
                      </p:tavLst>
                    </p:anim>
                    <p:anim calcmode="lin" valueType="num">
                      <p:cBhvr>
                        <p:cTn dur="500" fill="hold"/>
                        <p:tgtEl>
                          <p:spTgt spid="41"/>
                        </p:tgtEl>
                        <p:attrNameLst>
                          <p:attrName>ppt_h</p:attrName>
                        </p:attrNameLst>
                      </p:cBhvr>
                      <p:tavLst>
                        <p:tav tm="0">
                          <p:val>
                            <p:fltVal val="0"/>
                          </p:val>
                        </p:tav>
                        <p:tav tm="100000">
                          <p:val>
                            <p:strVal val="#ppt_h"/>
                          </p:val>
                        </p:tav>
                      </p:tavLst>
                    </p:anim>
                    <p:animEffect transition="in" filter="fade">
                      <p:cBhvr>
                        <p:cTn dur="500"/>
                        <p:tgtEl>
                          <p:spTgt spid="41"/>
                        </p:tgtEl>
                      </p:cBhvr>
                    </p:animEffect>
                  </p:childTnLst>
                </p:cTn>
              </p:par>
            </p:tnLst>
          </p:tmpl>
        </p:tmplLst>
      </p:bldP>
      <p:bldP spid="42" grpId="0" build="p">
        <p:tmplLst>
          <p:tmpl lvl="1">
            <p:tnLst>
              <p:par>
                <p:cTn presetID="53" presetClass="entr" presetSubtype="16" fill="hold" nodeType="withEffect">
                  <p:stCondLst>
                    <p:cond delay="200"/>
                  </p:stCondLst>
                  <p:childTnLst>
                    <p:set>
                      <p:cBhvr>
                        <p:cTn dur="1" fill="hold">
                          <p:stCondLst>
                            <p:cond delay="0"/>
                          </p:stCondLst>
                        </p:cTn>
                        <p:tgtEl>
                          <p:spTgt spid="42"/>
                        </p:tgtEl>
                        <p:attrNameLst>
                          <p:attrName>style.visibility</p:attrName>
                        </p:attrNameLst>
                      </p:cBhvr>
                      <p:to>
                        <p:strVal val="visible"/>
                      </p:to>
                    </p:set>
                    <p:anim calcmode="lin" valueType="num">
                      <p:cBhvr>
                        <p:cTn dur="500" fill="hold"/>
                        <p:tgtEl>
                          <p:spTgt spid="42"/>
                        </p:tgtEl>
                        <p:attrNameLst>
                          <p:attrName>ppt_w</p:attrName>
                        </p:attrNameLst>
                      </p:cBhvr>
                      <p:tavLst>
                        <p:tav tm="0">
                          <p:val>
                            <p:fltVal val="0"/>
                          </p:val>
                        </p:tav>
                        <p:tav tm="100000">
                          <p:val>
                            <p:strVal val="#ppt_w"/>
                          </p:val>
                        </p:tav>
                      </p:tavLst>
                    </p:anim>
                    <p:anim calcmode="lin" valueType="num">
                      <p:cBhvr>
                        <p:cTn dur="500" fill="hold"/>
                        <p:tgtEl>
                          <p:spTgt spid="42"/>
                        </p:tgtEl>
                        <p:attrNameLst>
                          <p:attrName>ppt_h</p:attrName>
                        </p:attrNameLst>
                      </p:cBhvr>
                      <p:tavLst>
                        <p:tav tm="0">
                          <p:val>
                            <p:fltVal val="0"/>
                          </p:val>
                        </p:tav>
                        <p:tav tm="100000">
                          <p:val>
                            <p:strVal val="#ppt_h"/>
                          </p:val>
                        </p:tav>
                      </p:tavLst>
                    </p:anim>
                    <p:animEffect transition="in" filter="fade">
                      <p:cBhvr>
                        <p:cTn dur="500"/>
                        <p:tgtEl>
                          <p:spTgt spid="42"/>
                        </p:tgtEl>
                      </p:cBhvr>
                    </p:animEffect>
                  </p:childTnLst>
                </p:cTn>
              </p:par>
            </p:tnLst>
          </p:tmpl>
        </p:tmplLst>
      </p:b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a:xfrm rot="4351113">
            <a:off x="7699391" y="2098873"/>
            <a:ext cx="4707118" cy="3246798"/>
            <a:chOff x="940378" y="1114346"/>
            <a:chExt cx="7056438" cy="4867275"/>
          </a:xfrm>
        </p:grpSpPr>
        <p:sp>
          <p:nvSpPr>
            <p:cNvPr id="6" name="Arc 682"/>
            <p:cNvSpPr>
              <a:spLocks/>
            </p:cNvSpPr>
            <p:nvPr/>
          </p:nvSpPr>
          <p:spPr bwMode="auto">
            <a:xfrm rot="18746405">
              <a:off x="3554196" y="1119903"/>
              <a:ext cx="1014413" cy="1003300"/>
            </a:xfrm>
            <a:custGeom>
              <a:avLst/>
              <a:gdLst>
                <a:gd name="T0" fmla="*/ 2147483647 w 21600"/>
                <a:gd name="T1" fmla="*/ 0 h 21356"/>
                <a:gd name="T2" fmla="*/ 2147483647 w 21600"/>
                <a:gd name="T3" fmla="*/ 2147483647 h 21356"/>
                <a:gd name="T4" fmla="*/ 0 w 21600"/>
                <a:gd name="T5" fmla="*/ 2147483647 h 21356"/>
                <a:gd name="T6" fmla="*/ 0 60000 65536"/>
                <a:gd name="T7" fmla="*/ 0 60000 65536"/>
                <a:gd name="T8" fmla="*/ 0 60000 65536"/>
                <a:gd name="T9" fmla="*/ 0 w 21600"/>
                <a:gd name="T10" fmla="*/ 0 h 21356"/>
                <a:gd name="T11" fmla="*/ 21600 w 21600"/>
                <a:gd name="T12" fmla="*/ 21356 h 21356"/>
              </a:gdLst>
              <a:ahLst/>
              <a:cxnLst>
                <a:cxn ang="T6">
                  <a:pos x="T0" y="T1"/>
                </a:cxn>
                <a:cxn ang="T7">
                  <a:pos x="T2" y="T3"/>
                </a:cxn>
                <a:cxn ang="T8">
                  <a:pos x="T4" y="T5"/>
                </a:cxn>
              </a:cxnLst>
              <a:rect l="T9" t="T10" r="T11" b="T12"/>
              <a:pathLst>
                <a:path w="21600" h="21356" fill="none" extrusionOk="0">
                  <a:moveTo>
                    <a:pt x="3237" y="-1"/>
                  </a:moveTo>
                  <a:cubicBezTo>
                    <a:pt x="13795" y="1600"/>
                    <a:pt x="21600" y="10676"/>
                    <a:pt x="21600" y="21356"/>
                  </a:cubicBezTo>
                </a:path>
                <a:path w="21600" h="21356" stroke="0" extrusionOk="0">
                  <a:moveTo>
                    <a:pt x="3237" y="-1"/>
                  </a:moveTo>
                  <a:cubicBezTo>
                    <a:pt x="13795" y="1600"/>
                    <a:pt x="21600" y="10676"/>
                    <a:pt x="21600" y="21356"/>
                  </a:cubicBezTo>
                  <a:lnTo>
                    <a:pt x="0" y="21356"/>
                  </a:lnTo>
                  <a:lnTo>
                    <a:pt x="3237"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673"/>
            <p:cNvSpPr>
              <a:spLocks noEditPoints="1"/>
            </p:cNvSpPr>
            <p:nvPr/>
          </p:nvSpPr>
          <p:spPr bwMode="auto">
            <a:xfrm rot="21275257">
              <a:off x="4204278" y="1579484"/>
              <a:ext cx="2628900" cy="2630487"/>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accent2"/>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675"/>
            <p:cNvSpPr>
              <a:spLocks noEditPoints="1"/>
            </p:cNvSpPr>
            <p:nvPr/>
          </p:nvSpPr>
          <p:spPr bwMode="auto">
            <a:xfrm rot="21275257">
              <a:off x="940378" y="1649334"/>
              <a:ext cx="3429000" cy="3429000"/>
            </a:xfrm>
            <a:custGeom>
              <a:avLst/>
              <a:gdLst>
                <a:gd name="T0" fmla="*/ 2147483647 w 2622"/>
                <a:gd name="T1" fmla="*/ 2147483647 h 2622"/>
                <a:gd name="T2" fmla="*/ 2147483647 w 2622"/>
                <a:gd name="T3" fmla="*/ 2147483647 h 2622"/>
                <a:gd name="T4" fmla="*/ 2147483647 w 2622"/>
                <a:gd name="T5" fmla="*/ 2147483647 h 2622"/>
                <a:gd name="T6" fmla="*/ 2147483647 w 2622"/>
                <a:gd name="T7" fmla="*/ 2147483647 h 2622"/>
                <a:gd name="T8" fmla="*/ 2147483647 w 2622"/>
                <a:gd name="T9" fmla="*/ 2147483647 h 2622"/>
                <a:gd name="T10" fmla="*/ 2147483647 w 2622"/>
                <a:gd name="T11" fmla="*/ 2147483647 h 2622"/>
                <a:gd name="T12" fmla="*/ 2147483647 w 2622"/>
                <a:gd name="T13" fmla="*/ 2147483647 h 2622"/>
                <a:gd name="T14" fmla="*/ 2147483647 w 2622"/>
                <a:gd name="T15" fmla="*/ 2147483647 h 2622"/>
                <a:gd name="T16" fmla="*/ 2147483647 w 2622"/>
                <a:gd name="T17" fmla="*/ 2147483647 h 2622"/>
                <a:gd name="T18" fmla="*/ 2147483647 w 2622"/>
                <a:gd name="T19" fmla="*/ 2147483647 h 2622"/>
                <a:gd name="T20" fmla="*/ 2147483647 w 2622"/>
                <a:gd name="T21" fmla="*/ 2147483647 h 2622"/>
                <a:gd name="T22" fmla="*/ 2147483647 w 2622"/>
                <a:gd name="T23" fmla="*/ 2147483647 h 2622"/>
                <a:gd name="T24" fmla="*/ 2147483647 w 2622"/>
                <a:gd name="T25" fmla="*/ 2147483647 h 2622"/>
                <a:gd name="T26" fmla="*/ 2147483647 w 2622"/>
                <a:gd name="T27" fmla="*/ 2147483647 h 2622"/>
                <a:gd name="T28" fmla="*/ 2147483647 w 2622"/>
                <a:gd name="T29" fmla="*/ 2147483647 h 2622"/>
                <a:gd name="T30" fmla="*/ 2147483647 w 2622"/>
                <a:gd name="T31" fmla="*/ 2147483647 h 2622"/>
                <a:gd name="T32" fmla="*/ 2147483647 w 2622"/>
                <a:gd name="T33" fmla="*/ 2147483647 h 2622"/>
                <a:gd name="T34" fmla="*/ 2147483647 w 2622"/>
                <a:gd name="T35" fmla="*/ 2147483647 h 2622"/>
                <a:gd name="T36" fmla="*/ 2147483647 w 2622"/>
                <a:gd name="T37" fmla="*/ 2147483647 h 2622"/>
                <a:gd name="T38" fmla="*/ 2147483647 w 2622"/>
                <a:gd name="T39" fmla="*/ 2147483647 h 2622"/>
                <a:gd name="T40" fmla="*/ 2147483647 w 2622"/>
                <a:gd name="T41" fmla="*/ 2147483647 h 2622"/>
                <a:gd name="T42" fmla="*/ 2147483647 w 2622"/>
                <a:gd name="T43" fmla="*/ 2147483647 h 2622"/>
                <a:gd name="T44" fmla="*/ 2147483647 w 2622"/>
                <a:gd name="T45" fmla="*/ 2147483647 h 2622"/>
                <a:gd name="T46" fmla="*/ 2147483647 w 2622"/>
                <a:gd name="T47" fmla="*/ 2147483647 h 2622"/>
                <a:gd name="T48" fmla="*/ 2147483647 w 2622"/>
                <a:gd name="T49" fmla="*/ 2147483647 h 2622"/>
                <a:gd name="T50" fmla="*/ 2147483647 w 2622"/>
                <a:gd name="T51" fmla="*/ 2147483647 h 2622"/>
                <a:gd name="T52" fmla="*/ 2147483647 w 2622"/>
                <a:gd name="T53" fmla="*/ 2147483647 h 2622"/>
                <a:gd name="T54" fmla="*/ 2147483647 w 2622"/>
                <a:gd name="T55" fmla="*/ 2147483647 h 2622"/>
                <a:gd name="T56" fmla="*/ 2147483647 w 2622"/>
                <a:gd name="T57" fmla="*/ 2147483647 h 2622"/>
                <a:gd name="T58" fmla="*/ 2147483647 w 2622"/>
                <a:gd name="T59" fmla="*/ 2147483647 h 2622"/>
                <a:gd name="T60" fmla="*/ 2147483647 w 2622"/>
                <a:gd name="T61" fmla="*/ 2147483647 h 2622"/>
                <a:gd name="T62" fmla="*/ 2147483647 w 2622"/>
                <a:gd name="T63" fmla="*/ 2147483647 h 2622"/>
                <a:gd name="T64" fmla="*/ 2147483647 w 2622"/>
                <a:gd name="T65" fmla="*/ 2147483647 h 2622"/>
                <a:gd name="T66" fmla="*/ 2147483647 w 2622"/>
                <a:gd name="T67" fmla="*/ 2147483647 h 2622"/>
                <a:gd name="T68" fmla="*/ 2147483647 w 2622"/>
                <a:gd name="T69" fmla="*/ 2147483647 h 2622"/>
                <a:gd name="T70" fmla="*/ 2147483647 w 2622"/>
                <a:gd name="T71" fmla="*/ 2147483647 h 2622"/>
                <a:gd name="T72" fmla="*/ 2147483647 w 2622"/>
                <a:gd name="T73" fmla="*/ 2147483647 h 2622"/>
                <a:gd name="T74" fmla="*/ 2147483647 w 2622"/>
                <a:gd name="T75" fmla="*/ 2147483647 h 2622"/>
                <a:gd name="T76" fmla="*/ 2147483647 w 2622"/>
                <a:gd name="T77" fmla="*/ 2147483647 h 2622"/>
                <a:gd name="T78" fmla="*/ 2147483647 w 2622"/>
                <a:gd name="T79" fmla="*/ 2147483647 h 2622"/>
                <a:gd name="T80" fmla="*/ 2147483647 w 2622"/>
                <a:gd name="T81" fmla="*/ 2147483647 h 2622"/>
                <a:gd name="T82" fmla="*/ 2147483647 w 2622"/>
                <a:gd name="T83" fmla="*/ 2147483647 h 2622"/>
                <a:gd name="T84" fmla="*/ 2147483647 w 2622"/>
                <a:gd name="T85" fmla="*/ 2147483647 h 2622"/>
                <a:gd name="T86" fmla="*/ 2147483647 w 2622"/>
                <a:gd name="T87" fmla="*/ 2147483647 h 2622"/>
                <a:gd name="T88" fmla="*/ 2147483647 w 2622"/>
                <a:gd name="T89" fmla="*/ 2147483647 h 2622"/>
                <a:gd name="T90" fmla="*/ 2147483647 w 2622"/>
                <a:gd name="T91" fmla="*/ 2147483647 h 2622"/>
                <a:gd name="T92" fmla="*/ 2147483647 w 2622"/>
                <a:gd name="T93" fmla="*/ 2147483647 h 2622"/>
                <a:gd name="T94" fmla="*/ 2147483647 w 2622"/>
                <a:gd name="T95" fmla="*/ 2147483647 h 2622"/>
                <a:gd name="T96" fmla="*/ 2147483647 w 2622"/>
                <a:gd name="T97" fmla="*/ 2147483647 h 2622"/>
                <a:gd name="T98" fmla="*/ 2147483647 w 2622"/>
                <a:gd name="T99" fmla="*/ 2147483647 h 2622"/>
                <a:gd name="T100" fmla="*/ 2147483647 w 2622"/>
                <a:gd name="T101" fmla="*/ 2147483647 h 2622"/>
                <a:gd name="T102" fmla="*/ 2147483647 w 2622"/>
                <a:gd name="T103" fmla="*/ 2147483647 h 2622"/>
                <a:gd name="T104" fmla="*/ 2147483647 w 2622"/>
                <a:gd name="T105" fmla="*/ 2147483647 h 2622"/>
                <a:gd name="T106" fmla="*/ 2147483647 w 2622"/>
                <a:gd name="T107" fmla="*/ 2147483647 h 262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622"/>
                <a:gd name="T163" fmla="*/ 0 h 2622"/>
                <a:gd name="T164" fmla="*/ 2622 w 2622"/>
                <a:gd name="T165" fmla="*/ 2622 h 2622"/>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622" h="2622">
                  <a:moveTo>
                    <a:pt x="2622" y="1382"/>
                  </a:moveTo>
                  <a:lnTo>
                    <a:pt x="2622" y="1240"/>
                  </a:lnTo>
                  <a:lnTo>
                    <a:pt x="2520" y="1240"/>
                  </a:lnTo>
                  <a:lnTo>
                    <a:pt x="2516" y="1196"/>
                  </a:lnTo>
                  <a:lnTo>
                    <a:pt x="2512" y="1152"/>
                  </a:lnTo>
                  <a:lnTo>
                    <a:pt x="2506" y="1110"/>
                  </a:lnTo>
                  <a:lnTo>
                    <a:pt x="2498" y="1068"/>
                  </a:lnTo>
                  <a:lnTo>
                    <a:pt x="2596" y="1040"/>
                  </a:lnTo>
                  <a:lnTo>
                    <a:pt x="2560" y="904"/>
                  </a:lnTo>
                  <a:lnTo>
                    <a:pt x="2460" y="930"/>
                  </a:lnTo>
                  <a:lnTo>
                    <a:pt x="2446" y="888"/>
                  </a:lnTo>
                  <a:lnTo>
                    <a:pt x="2430" y="848"/>
                  </a:lnTo>
                  <a:lnTo>
                    <a:pt x="2412" y="808"/>
                  </a:lnTo>
                  <a:lnTo>
                    <a:pt x="2394" y="768"/>
                  </a:lnTo>
                  <a:lnTo>
                    <a:pt x="2482" y="718"/>
                  </a:lnTo>
                  <a:lnTo>
                    <a:pt x="2412" y="594"/>
                  </a:lnTo>
                  <a:lnTo>
                    <a:pt x="2322" y="646"/>
                  </a:lnTo>
                  <a:lnTo>
                    <a:pt x="2298" y="610"/>
                  </a:lnTo>
                  <a:lnTo>
                    <a:pt x="2272" y="574"/>
                  </a:lnTo>
                  <a:lnTo>
                    <a:pt x="2244" y="540"/>
                  </a:lnTo>
                  <a:lnTo>
                    <a:pt x="2216" y="508"/>
                  </a:lnTo>
                  <a:lnTo>
                    <a:pt x="2290" y="434"/>
                  </a:lnTo>
                  <a:lnTo>
                    <a:pt x="2188" y="334"/>
                  </a:lnTo>
                  <a:lnTo>
                    <a:pt x="2116" y="406"/>
                  </a:lnTo>
                  <a:lnTo>
                    <a:pt x="2082" y="378"/>
                  </a:lnTo>
                  <a:lnTo>
                    <a:pt x="2048" y="352"/>
                  </a:lnTo>
                  <a:lnTo>
                    <a:pt x="2014" y="326"/>
                  </a:lnTo>
                  <a:lnTo>
                    <a:pt x="1978" y="300"/>
                  </a:lnTo>
                  <a:lnTo>
                    <a:pt x="2028" y="212"/>
                  </a:lnTo>
                  <a:lnTo>
                    <a:pt x="1906" y="140"/>
                  </a:lnTo>
                  <a:lnTo>
                    <a:pt x="1854" y="230"/>
                  </a:lnTo>
                  <a:lnTo>
                    <a:pt x="1816" y="210"/>
                  </a:lnTo>
                  <a:lnTo>
                    <a:pt x="1776" y="194"/>
                  </a:lnTo>
                  <a:lnTo>
                    <a:pt x="1734" y="178"/>
                  </a:lnTo>
                  <a:lnTo>
                    <a:pt x="1694" y="162"/>
                  </a:lnTo>
                  <a:lnTo>
                    <a:pt x="1720" y="64"/>
                  </a:lnTo>
                  <a:lnTo>
                    <a:pt x="1582" y="26"/>
                  </a:lnTo>
                  <a:lnTo>
                    <a:pt x="1556" y="126"/>
                  </a:lnTo>
                  <a:lnTo>
                    <a:pt x="1514" y="118"/>
                  </a:lnTo>
                  <a:lnTo>
                    <a:pt x="1470" y="112"/>
                  </a:lnTo>
                  <a:lnTo>
                    <a:pt x="1426" y="106"/>
                  </a:lnTo>
                  <a:lnTo>
                    <a:pt x="1382" y="104"/>
                  </a:lnTo>
                  <a:lnTo>
                    <a:pt x="1382" y="0"/>
                  </a:lnTo>
                  <a:lnTo>
                    <a:pt x="1240" y="0"/>
                  </a:lnTo>
                  <a:lnTo>
                    <a:pt x="1240" y="104"/>
                  </a:lnTo>
                  <a:lnTo>
                    <a:pt x="1196" y="106"/>
                  </a:lnTo>
                  <a:lnTo>
                    <a:pt x="1154" y="112"/>
                  </a:lnTo>
                  <a:lnTo>
                    <a:pt x="1110" y="118"/>
                  </a:lnTo>
                  <a:lnTo>
                    <a:pt x="1068" y="126"/>
                  </a:lnTo>
                  <a:lnTo>
                    <a:pt x="1042" y="26"/>
                  </a:lnTo>
                  <a:lnTo>
                    <a:pt x="904" y="64"/>
                  </a:lnTo>
                  <a:lnTo>
                    <a:pt x="930" y="162"/>
                  </a:lnTo>
                  <a:lnTo>
                    <a:pt x="890" y="178"/>
                  </a:lnTo>
                  <a:lnTo>
                    <a:pt x="848" y="194"/>
                  </a:lnTo>
                  <a:lnTo>
                    <a:pt x="808" y="210"/>
                  </a:lnTo>
                  <a:lnTo>
                    <a:pt x="770" y="230"/>
                  </a:lnTo>
                  <a:lnTo>
                    <a:pt x="718" y="140"/>
                  </a:lnTo>
                  <a:lnTo>
                    <a:pt x="594" y="212"/>
                  </a:lnTo>
                  <a:lnTo>
                    <a:pt x="646" y="300"/>
                  </a:lnTo>
                  <a:lnTo>
                    <a:pt x="610" y="326"/>
                  </a:lnTo>
                  <a:lnTo>
                    <a:pt x="576" y="352"/>
                  </a:lnTo>
                  <a:lnTo>
                    <a:pt x="542" y="378"/>
                  </a:lnTo>
                  <a:lnTo>
                    <a:pt x="508" y="406"/>
                  </a:lnTo>
                  <a:lnTo>
                    <a:pt x="436" y="334"/>
                  </a:lnTo>
                  <a:lnTo>
                    <a:pt x="334" y="434"/>
                  </a:lnTo>
                  <a:lnTo>
                    <a:pt x="408" y="508"/>
                  </a:lnTo>
                  <a:lnTo>
                    <a:pt x="378" y="540"/>
                  </a:lnTo>
                  <a:lnTo>
                    <a:pt x="352" y="574"/>
                  </a:lnTo>
                  <a:lnTo>
                    <a:pt x="326" y="610"/>
                  </a:lnTo>
                  <a:lnTo>
                    <a:pt x="302" y="646"/>
                  </a:lnTo>
                  <a:lnTo>
                    <a:pt x="212" y="594"/>
                  </a:lnTo>
                  <a:lnTo>
                    <a:pt x="140" y="718"/>
                  </a:lnTo>
                  <a:lnTo>
                    <a:pt x="230" y="768"/>
                  </a:lnTo>
                  <a:lnTo>
                    <a:pt x="212" y="808"/>
                  </a:lnTo>
                  <a:lnTo>
                    <a:pt x="194" y="848"/>
                  </a:lnTo>
                  <a:lnTo>
                    <a:pt x="178" y="888"/>
                  </a:lnTo>
                  <a:lnTo>
                    <a:pt x="164" y="930"/>
                  </a:lnTo>
                  <a:lnTo>
                    <a:pt x="64" y="904"/>
                  </a:lnTo>
                  <a:lnTo>
                    <a:pt x="26" y="1040"/>
                  </a:lnTo>
                  <a:lnTo>
                    <a:pt x="126" y="1068"/>
                  </a:lnTo>
                  <a:lnTo>
                    <a:pt x="118" y="1110"/>
                  </a:lnTo>
                  <a:lnTo>
                    <a:pt x="112" y="1152"/>
                  </a:lnTo>
                  <a:lnTo>
                    <a:pt x="108" y="1196"/>
                  </a:lnTo>
                  <a:lnTo>
                    <a:pt x="104" y="1240"/>
                  </a:lnTo>
                  <a:lnTo>
                    <a:pt x="0" y="1240"/>
                  </a:lnTo>
                  <a:lnTo>
                    <a:pt x="0" y="1382"/>
                  </a:lnTo>
                  <a:lnTo>
                    <a:pt x="104" y="1382"/>
                  </a:lnTo>
                  <a:lnTo>
                    <a:pt x="108" y="1426"/>
                  </a:lnTo>
                  <a:lnTo>
                    <a:pt x="112" y="1470"/>
                  </a:lnTo>
                  <a:lnTo>
                    <a:pt x="118" y="1512"/>
                  </a:lnTo>
                  <a:lnTo>
                    <a:pt x="126" y="1556"/>
                  </a:lnTo>
                  <a:lnTo>
                    <a:pt x="26" y="1582"/>
                  </a:lnTo>
                  <a:lnTo>
                    <a:pt x="64" y="1720"/>
                  </a:lnTo>
                  <a:lnTo>
                    <a:pt x="164" y="1692"/>
                  </a:lnTo>
                  <a:lnTo>
                    <a:pt x="178" y="1734"/>
                  </a:lnTo>
                  <a:lnTo>
                    <a:pt x="194" y="1774"/>
                  </a:lnTo>
                  <a:lnTo>
                    <a:pt x="212" y="1814"/>
                  </a:lnTo>
                  <a:lnTo>
                    <a:pt x="230" y="1854"/>
                  </a:lnTo>
                  <a:lnTo>
                    <a:pt x="140" y="1906"/>
                  </a:lnTo>
                  <a:lnTo>
                    <a:pt x="212" y="2028"/>
                  </a:lnTo>
                  <a:lnTo>
                    <a:pt x="302" y="1978"/>
                  </a:lnTo>
                  <a:lnTo>
                    <a:pt x="326" y="2014"/>
                  </a:lnTo>
                  <a:lnTo>
                    <a:pt x="352" y="2048"/>
                  </a:lnTo>
                  <a:lnTo>
                    <a:pt x="378" y="2082"/>
                  </a:lnTo>
                  <a:lnTo>
                    <a:pt x="408" y="2116"/>
                  </a:lnTo>
                  <a:lnTo>
                    <a:pt x="334" y="2188"/>
                  </a:lnTo>
                  <a:lnTo>
                    <a:pt x="436" y="2288"/>
                  </a:lnTo>
                  <a:lnTo>
                    <a:pt x="508" y="2216"/>
                  </a:lnTo>
                  <a:lnTo>
                    <a:pt x="542" y="2244"/>
                  </a:lnTo>
                  <a:lnTo>
                    <a:pt x="576" y="2272"/>
                  </a:lnTo>
                  <a:lnTo>
                    <a:pt x="610" y="2298"/>
                  </a:lnTo>
                  <a:lnTo>
                    <a:pt x="646" y="2322"/>
                  </a:lnTo>
                  <a:lnTo>
                    <a:pt x="594" y="2412"/>
                  </a:lnTo>
                  <a:lnTo>
                    <a:pt x="718" y="2482"/>
                  </a:lnTo>
                  <a:lnTo>
                    <a:pt x="770" y="2394"/>
                  </a:lnTo>
                  <a:lnTo>
                    <a:pt x="808" y="2412"/>
                  </a:lnTo>
                  <a:lnTo>
                    <a:pt x="848" y="2430"/>
                  </a:lnTo>
                  <a:lnTo>
                    <a:pt x="890" y="2446"/>
                  </a:lnTo>
                  <a:lnTo>
                    <a:pt x="930" y="2460"/>
                  </a:lnTo>
                  <a:lnTo>
                    <a:pt x="904" y="2560"/>
                  </a:lnTo>
                  <a:lnTo>
                    <a:pt x="1042" y="2596"/>
                  </a:lnTo>
                  <a:lnTo>
                    <a:pt x="1068" y="2498"/>
                  </a:lnTo>
                  <a:lnTo>
                    <a:pt x="1110" y="2504"/>
                  </a:lnTo>
                  <a:lnTo>
                    <a:pt x="1154" y="2512"/>
                  </a:lnTo>
                  <a:lnTo>
                    <a:pt x="1196" y="2516"/>
                  </a:lnTo>
                  <a:lnTo>
                    <a:pt x="1240" y="2520"/>
                  </a:lnTo>
                  <a:lnTo>
                    <a:pt x="1240" y="2622"/>
                  </a:lnTo>
                  <a:lnTo>
                    <a:pt x="1382" y="2622"/>
                  </a:lnTo>
                  <a:lnTo>
                    <a:pt x="1382" y="2520"/>
                  </a:lnTo>
                  <a:lnTo>
                    <a:pt x="1426" y="2516"/>
                  </a:lnTo>
                  <a:lnTo>
                    <a:pt x="1470" y="2512"/>
                  </a:lnTo>
                  <a:lnTo>
                    <a:pt x="1514" y="2504"/>
                  </a:lnTo>
                  <a:lnTo>
                    <a:pt x="1556" y="2498"/>
                  </a:lnTo>
                  <a:lnTo>
                    <a:pt x="1582" y="2596"/>
                  </a:lnTo>
                  <a:lnTo>
                    <a:pt x="1720" y="2560"/>
                  </a:lnTo>
                  <a:lnTo>
                    <a:pt x="1694" y="2460"/>
                  </a:lnTo>
                  <a:lnTo>
                    <a:pt x="1734" y="2446"/>
                  </a:lnTo>
                  <a:lnTo>
                    <a:pt x="1776" y="2430"/>
                  </a:lnTo>
                  <a:lnTo>
                    <a:pt x="1816" y="2412"/>
                  </a:lnTo>
                  <a:lnTo>
                    <a:pt x="1854" y="2394"/>
                  </a:lnTo>
                  <a:lnTo>
                    <a:pt x="1906" y="2482"/>
                  </a:lnTo>
                  <a:lnTo>
                    <a:pt x="2028" y="2412"/>
                  </a:lnTo>
                  <a:lnTo>
                    <a:pt x="1978" y="2322"/>
                  </a:lnTo>
                  <a:lnTo>
                    <a:pt x="2014" y="2298"/>
                  </a:lnTo>
                  <a:lnTo>
                    <a:pt x="2048" y="2272"/>
                  </a:lnTo>
                  <a:lnTo>
                    <a:pt x="2082" y="2244"/>
                  </a:lnTo>
                  <a:lnTo>
                    <a:pt x="2116" y="2216"/>
                  </a:lnTo>
                  <a:lnTo>
                    <a:pt x="2188" y="2288"/>
                  </a:lnTo>
                  <a:lnTo>
                    <a:pt x="2290" y="2188"/>
                  </a:lnTo>
                  <a:lnTo>
                    <a:pt x="2216" y="2116"/>
                  </a:lnTo>
                  <a:lnTo>
                    <a:pt x="2244" y="2082"/>
                  </a:lnTo>
                  <a:lnTo>
                    <a:pt x="2272" y="2048"/>
                  </a:lnTo>
                  <a:lnTo>
                    <a:pt x="2298" y="2014"/>
                  </a:lnTo>
                  <a:lnTo>
                    <a:pt x="2322" y="1978"/>
                  </a:lnTo>
                  <a:lnTo>
                    <a:pt x="2412" y="2028"/>
                  </a:lnTo>
                  <a:lnTo>
                    <a:pt x="2482" y="1906"/>
                  </a:lnTo>
                  <a:lnTo>
                    <a:pt x="2394" y="1854"/>
                  </a:lnTo>
                  <a:lnTo>
                    <a:pt x="2412" y="1814"/>
                  </a:lnTo>
                  <a:lnTo>
                    <a:pt x="2430" y="1774"/>
                  </a:lnTo>
                  <a:lnTo>
                    <a:pt x="2446" y="1734"/>
                  </a:lnTo>
                  <a:lnTo>
                    <a:pt x="2460" y="1692"/>
                  </a:lnTo>
                  <a:lnTo>
                    <a:pt x="2560" y="1720"/>
                  </a:lnTo>
                  <a:lnTo>
                    <a:pt x="2596" y="1582"/>
                  </a:lnTo>
                  <a:lnTo>
                    <a:pt x="2498" y="1556"/>
                  </a:lnTo>
                  <a:lnTo>
                    <a:pt x="2506" y="1512"/>
                  </a:lnTo>
                  <a:lnTo>
                    <a:pt x="2512" y="1470"/>
                  </a:lnTo>
                  <a:lnTo>
                    <a:pt x="2516" y="1426"/>
                  </a:lnTo>
                  <a:lnTo>
                    <a:pt x="2520" y="1382"/>
                  </a:lnTo>
                  <a:lnTo>
                    <a:pt x="2622" y="1382"/>
                  </a:lnTo>
                  <a:close/>
                  <a:moveTo>
                    <a:pt x="1312" y="2420"/>
                  </a:moveTo>
                  <a:lnTo>
                    <a:pt x="1312" y="2420"/>
                  </a:lnTo>
                  <a:lnTo>
                    <a:pt x="1254" y="2420"/>
                  </a:lnTo>
                  <a:lnTo>
                    <a:pt x="1198" y="2416"/>
                  </a:lnTo>
                  <a:lnTo>
                    <a:pt x="1142" y="2408"/>
                  </a:lnTo>
                  <a:lnTo>
                    <a:pt x="1088" y="2398"/>
                  </a:lnTo>
                  <a:lnTo>
                    <a:pt x="1034" y="2386"/>
                  </a:lnTo>
                  <a:lnTo>
                    <a:pt x="982" y="2370"/>
                  </a:lnTo>
                  <a:lnTo>
                    <a:pt x="930" y="2354"/>
                  </a:lnTo>
                  <a:lnTo>
                    <a:pt x="880" y="2334"/>
                  </a:lnTo>
                  <a:lnTo>
                    <a:pt x="830" y="2312"/>
                  </a:lnTo>
                  <a:lnTo>
                    <a:pt x="782" y="2286"/>
                  </a:lnTo>
                  <a:lnTo>
                    <a:pt x="736" y="2260"/>
                  </a:lnTo>
                  <a:lnTo>
                    <a:pt x="692" y="2232"/>
                  </a:lnTo>
                  <a:lnTo>
                    <a:pt x="648" y="2200"/>
                  </a:lnTo>
                  <a:lnTo>
                    <a:pt x="606" y="2168"/>
                  </a:lnTo>
                  <a:lnTo>
                    <a:pt x="566" y="2132"/>
                  </a:lnTo>
                  <a:lnTo>
                    <a:pt x="528" y="2096"/>
                  </a:lnTo>
                  <a:lnTo>
                    <a:pt x="490" y="2058"/>
                  </a:lnTo>
                  <a:lnTo>
                    <a:pt x="456" y="2018"/>
                  </a:lnTo>
                  <a:lnTo>
                    <a:pt x="422" y="1976"/>
                  </a:lnTo>
                  <a:lnTo>
                    <a:pt x="392" y="1932"/>
                  </a:lnTo>
                  <a:lnTo>
                    <a:pt x="362" y="1886"/>
                  </a:lnTo>
                  <a:lnTo>
                    <a:pt x="336" y="1840"/>
                  </a:lnTo>
                  <a:lnTo>
                    <a:pt x="312" y="1792"/>
                  </a:lnTo>
                  <a:lnTo>
                    <a:pt x="290" y="1744"/>
                  </a:lnTo>
                  <a:lnTo>
                    <a:pt x="270" y="1692"/>
                  </a:lnTo>
                  <a:lnTo>
                    <a:pt x="252" y="1642"/>
                  </a:lnTo>
                  <a:lnTo>
                    <a:pt x="238" y="1588"/>
                  </a:lnTo>
                  <a:lnTo>
                    <a:pt x="224" y="1534"/>
                  </a:lnTo>
                  <a:lnTo>
                    <a:pt x="216" y="1480"/>
                  </a:lnTo>
                  <a:lnTo>
                    <a:pt x="208" y="1424"/>
                  </a:lnTo>
                  <a:lnTo>
                    <a:pt x="204" y="1368"/>
                  </a:lnTo>
                  <a:lnTo>
                    <a:pt x="202" y="1312"/>
                  </a:lnTo>
                  <a:lnTo>
                    <a:pt x="204" y="1254"/>
                  </a:lnTo>
                  <a:lnTo>
                    <a:pt x="208" y="1198"/>
                  </a:lnTo>
                  <a:lnTo>
                    <a:pt x="216" y="1142"/>
                  </a:lnTo>
                  <a:lnTo>
                    <a:pt x="224" y="1088"/>
                  </a:lnTo>
                  <a:lnTo>
                    <a:pt x="238" y="1034"/>
                  </a:lnTo>
                  <a:lnTo>
                    <a:pt x="252" y="982"/>
                  </a:lnTo>
                  <a:lnTo>
                    <a:pt x="270" y="930"/>
                  </a:lnTo>
                  <a:lnTo>
                    <a:pt x="290" y="880"/>
                  </a:lnTo>
                  <a:lnTo>
                    <a:pt x="312" y="830"/>
                  </a:lnTo>
                  <a:lnTo>
                    <a:pt x="336" y="782"/>
                  </a:lnTo>
                  <a:lnTo>
                    <a:pt x="362" y="736"/>
                  </a:lnTo>
                  <a:lnTo>
                    <a:pt x="392" y="692"/>
                  </a:lnTo>
                  <a:lnTo>
                    <a:pt x="422" y="648"/>
                  </a:lnTo>
                  <a:lnTo>
                    <a:pt x="456" y="606"/>
                  </a:lnTo>
                  <a:lnTo>
                    <a:pt x="490" y="566"/>
                  </a:lnTo>
                  <a:lnTo>
                    <a:pt x="528" y="526"/>
                  </a:lnTo>
                  <a:lnTo>
                    <a:pt x="566" y="490"/>
                  </a:lnTo>
                  <a:lnTo>
                    <a:pt x="606" y="456"/>
                  </a:lnTo>
                  <a:lnTo>
                    <a:pt x="648" y="422"/>
                  </a:lnTo>
                  <a:lnTo>
                    <a:pt x="692" y="392"/>
                  </a:lnTo>
                  <a:lnTo>
                    <a:pt x="736" y="362"/>
                  </a:lnTo>
                  <a:lnTo>
                    <a:pt x="782" y="336"/>
                  </a:lnTo>
                  <a:lnTo>
                    <a:pt x="830" y="312"/>
                  </a:lnTo>
                  <a:lnTo>
                    <a:pt x="880" y="290"/>
                  </a:lnTo>
                  <a:lnTo>
                    <a:pt x="930" y="270"/>
                  </a:lnTo>
                  <a:lnTo>
                    <a:pt x="982" y="252"/>
                  </a:lnTo>
                  <a:lnTo>
                    <a:pt x="1034" y="236"/>
                  </a:lnTo>
                  <a:lnTo>
                    <a:pt x="1088" y="224"/>
                  </a:lnTo>
                  <a:lnTo>
                    <a:pt x="1142" y="214"/>
                  </a:lnTo>
                  <a:lnTo>
                    <a:pt x="1198" y="208"/>
                  </a:lnTo>
                  <a:lnTo>
                    <a:pt x="1254" y="204"/>
                  </a:lnTo>
                  <a:lnTo>
                    <a:pt x="1312" y="202"/>
                  </a:lnTo>
                  <a:lnTo>
                    <a:pt x="1368" y="204"/>
                  </a:lnTo>
                  <a:lnTo>
                    <a:pt x="1426" y="208"/>
                  </a:lnTo>
                  <a:lnTo>
                    <a:pt x="1480" y="214"/>
                  </a:lnTo>
                  <a:lnTo>
                    <a:pt x="1536" y="224"/>
                  </a:lnTo>
                  <a:lnTo>
                    <a:pt x="1588" y="236"/>
                  </a:lnTo>
                  <a:lnTo>
                    <a:pt x="1642" y="252"/>
                  </a:lnTo>
                  <a:lnTo>
                    <a:pt x="1694" y="270"/>
                  </a:lnTo>
                  <a:lnTo>
                    <a:pt x="1744" y="290"/>
                  </a:lnTo>
                  <a:lnTo>
                    <a:pt x="1792" y="312"/>
                  </a:lnTo>
                  <a:lnTo>
                    <a:pt x="1840" y="336"/>
                  </a:lnTo>
                  <a:lnTo>
                    <a:pt x="1886" y="362"/>
                  </a:lnTo>
                  <a:lnTo>
                    <a:pt x="1932" y="392"/>
                  </a:lnTo>
                  <a:lnTo>
                    <a:pt x="1976" y="422"/>
                  </a:lnTo>
                  <a:lnTo>
                    <a:pt x="2018" y="456"/>
                  </a:lnTo>
                  <a:lnTo>
                    <a:pt x="2058" y="490"/>
                  </a:lnTo>
                  <a:lnTo>
                    <a:pt x="2096" y="526"/>
                  </a:lnTo>
                  <a:lnTo>
                    <a:pt x="2132" y="566"/>
                  </a:lnTo>
                  <a:lnTo>
                    <a:pt x="2168" y="606"/>
                  </a:lnTo>
                  <a:lnTo>
                    <a:pt x="2200" y="648"/>
                  </a:lnTo>
                  <a:lnTo>
                    <a:pt x="2232" y="692"/>
                  </a:lnTo>
                  <a:lnTo>
                    <a:pt x="2260" y="736"/>
                  </a:lnTo>
                  <a:lnTo>
                    <a:pt x="2288" y="782"/>
                  </a:lnTo>
                  <a:lnTo>
                    <a:pt x="2312" y="830"/>
                  </a:lnTo>
                  <a:lnTo>
                    <a:pt x="2334" y="880"/>
                  </a:lnTo>
                  <a:lnTo>
                    <a:pt x="2354" y="930"/>
                  </a:lnTo>
                  <a:lnTo>
                    <a:pt x="2372" y="982"/>
                  </a:lnTo>
                  <a:lnTo>
                    <a:pt x="2386" y="1034"/>
                  </a:lnTo>
                  <a:lnTo>
                    <a:pt x="2398" y="1088"/>
                  </a:lnTo>
                  <a:lnTo>
                    <a:pt x="2408" y="1142"/>
                  </a:lnTo>
                  <a:lnTo>
                    <a:pt x="2416" y="1198"/>
                  </a:lnTo>
                  <a:lnTo>
                    <a:pt x="2420" y="1254"/>
                  </a:lnTo>
                  <a:lnTo>
                    <a:pt x="2422" y="1312"/>
                  </a:lnTo>
                  <a:lnTo>
                    <a:pt x="2420" y="1368"/>
                  </a:lnTo>
                  <a:lnTo>
                    <a:pt x="2416" y="1424"/>
                  </a:lnTo>
                  <a:lnTo>
                    <a:pt x="2408" y="1480"/>
                  </a:lnTo>
                  <a:lnTo>
                    <a:pt x="2398" y="1534"/>
                  </a:lnTo>
                  <a:lnTo>
                    <a:pt x="2386" y="1588"/>
                  </a:lnTo>
                  <a:lnTo>
                    <a:pt x="2372" y="1642"/>
                  </a:lnTo>
                  <a:lnTo>
                    <a:pt x="2354" y="1692"/>
                  </a:lnTo>
                  <a:lnTo>
                    <a:pt x="2334" y="1744"/>
                  </a:lnTo>
                  <a:lnTo>
                    <a:pt x="2312" y="1792"/>
                  </a:lnTo>
                  <a:lnTo>
                    <a:pt x="2288" y="1840"/>
                  </a:lnTo>
                  <a:lnTo>
                    <a:pt x="2260" y="1886"/>
                  </a:lnTo>
                  <a:lnTo>
                    <a:pt x="2232" y="1932"/>
                  </a:lnTo>
                  <a:lnTo>
                    <a:pt x="2200" y="1976"/>
                  </a:lnTo>
                  <a:lnTo>
                    <a:pt x="2168" y="2018"/>
                  </a:lnTo>
                  <a:lnTo>
                    <a:pt x="2132" y="2058"/>
                  </a:lnTo>
                  <a:lnTo>
                    <a:pt x="2096" y="2096"/>
                  </a:lnTo>
                  <a:lnTo>
                    <a:pt x="2058" y="2132"/>
                  </a:lnTo>
                  <a:lnTo>
                    <a:pt x="2018" y="2168"/>
                  </a:lnTo>
                  <a:lnTo>
                    <a:pt x="1976" y="2200"/>
                  </a:lnTo>
                  <a:lnTo>
                    <a:pt x="1932" y="2232"/>
                  </a:lnTo>
                  <a:lnTo>
                    <a:pt x="1886" y="2260"/>
                  </a:lnTo>
                  <a:lnTo>
                    <a:pt x="1840" y="2286"/>
                  </a:lnTo>
                  <a:lnTo>
                    <a:pt x="1792" y="2312"/>
                  </a:lnTo>
                  <a:lnTo>
                    <a:pt x="1744" y="2334"/>
                  </a:lnTo>
                  <a:lnTo>
                    <a:pt x="1694" y="2354"/>
                  </a:lnTo>
                  <a:lnTo>
                    <a:pt x="1642" y="2370"/>
                  </a:lnTo>
                  <a:lnTo>
                    <a:pt x="1588" y="2386"/>
                  </a:lnTo>
                  <a:lnTo>
                    <a:pt x="1536" y="2398"/>
                  </a:lnTo>
                  <a:lnTo>
                    <a:pt x="1480" y="2408"/>
                  </a:lnTo>
                  <a:lnTo>
                    <a:pt x="1426" y="2416"/>
                  </a:lnTo>
                  <a:lnTo>
                    <a:pt x="1368" y="2420"/>
                  </a:lnTo>
                  <a:lnTo>
                    <a:pt x="1312" y="2420"/>
                  </a:lnTo>
                  <a:close/>
                </a:path>
              </a:pathLst>
            </a:custGeom>
            <a:solidFill>
              <a:schemeClr val="accent1">
                <a:alpha val="79999"/>
              </a:schemeClr>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Oval 676"/>
            <p:cNvSpPr>
              <a:spLocks noChangeArrowheads="1"/>
            </p:cNvSpPr>
            <p:nvPr/>
          </p:nvSpPr>
          <p:spPr bwMode="auto">
            <a:xfrm rot="21275257">
              <a:off x="1307091" y="2016046"/>
              <a:ext cx="2695575" cy="2693988"/>
            </a:xfrm>
            <a:prstGeom prst="ellipse">
              <a:avLst/>
            </a:prstGeom>
            <a:solidFill>
              <a:schemeClr val="accent1"/>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0" name="Oval 677"/>
            <p:cNvSpPr>
              <a:spLocks noChangeArrowheads="1"/>
            </p:cNvSpPr>
            <p:nvPr/>
          </p:nvSpPr>
          <p:spPr bwMode="auto">
            <a:xfrm rot="21275257">
              <a:off x="4617028" y="1993821"/>
              <a:ext cx="1801813" cy="1801813"/>
            </a:xfrm>
            <a:prstGeom prst="ellipse">
              <a:avLst/>
            </a:prstGeom>
            <a:solidFill>
              <a:schemeClr val="accent2"/>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dirty="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1" name="Freeform 679"/>
            <p:cNvSpPr>
              <a:spLocks noEditPoints="1"/>
            </p:cNvSpPr>
            <p:nvPr/>
          </p:nvSpPr>
          <p:spPr bwMode="auto">
            <a:xfrm rot="21275257">
              <a:off x="5693353" y="3676571"/>
              <a:ext cx="2303463" cy="2305050"/>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accent3"/>
            </a:solidFill>
            <a:ln>
              <a:noFill/>
            </a:ln>
            <a:extLst>
              <a:ext uri="{91240B29-F687-4F45-9708-019B960494DF}">
                <a14:hiddenLine xmlns:a14="http://schemas.microsoft.com/office/drawing/2010/main" w="19050" cap="rnd">
                  <a:solidFill>
                    <a:srgbClr val="000000"/>
                  </a:solidFill>
                  <a:prstDash val="sysDot"/>
                  <a:round/>
                  <a:headEnd/>
                  <a:tailEnd/>
                </a14:hiddenLine>
              </a:ext>
            </a:extLst>
          </p:spPr>
          <p:txBody>
            <a:bodyPr wrap="none" anchor="ctr"/>
            <a:lstStyle/>
            <a:p>
              <a:pPr algn="just" fontAlgn="base" latinLnBrk="1">
                <a:lnSpc>
                  <a:spcPct val="120000"/>
                </a:lnSpc>
                <a:spcBef>
                  <a:spcPts val="0"/>
                </a:spcBef>
                <a:spcAft>
                  <a:spcPts val="0"/>
                </a:spcAft>
              </a:pPr>
              <a:endParaRPr kumimoji="1" lang="zh-CN" altLang="en-US" sz="9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Oval 680"/>
            <p:cNvSpPr>
              <a:spLocks noChangeArrowheads="1"/>
            </p:cNvSpPr>
            <p:nvPr/>
          </p:nvSpPr>
          <p:spPr bwMode="auto">
            <a:xfrm rot="21275257">
              <a:off x="6055303" y="4040109"/>
              <a:ext cx="1577975" cy="1577975"/>
            </a:xfrm>
            <a:prstGeom prst="ellipse">
              <a:avLst/>
            </a:prstGeom>
            <a:solidFill>
              <a:schemeClr val="accent3"/>
            </a:solidFill>
            <a:ln>
              <a:noFill/>
            </a:ln>
            <a:extLst>
              <a:ext uri="{91240B29-F687-4F45-9708-019B960494DF}">
                <a14:hiddenLine xmlns:a14="http://schemas.microsoft.com/office/drawing/2010/main" w="19050" algn="ctr">
                  <a:solidFill>
                    <a:srgbClr val="000000"/>
                  </a:solidFill>
                  <a:round/>
                  <a:headEnd/>
                  <a:tailEnd/>
                </a14:hiddenLine>
              </a:ext>
            </a:extLst>
          </p:spPr>
          <p:txBody>
            <a:bodyPr wrap="none" anchor="ctr"/>
            <a:lstStyle/>
            <a:p>
              <a:pPr algn="just" fontAlgn="base" latinLnBrk="1">
                <a:lnSpc>
                  <a:spcPct val="120000"/>
                </a:lnSpc>
                <a:spcBef>
                  <a:spcPts val="0"/>
                </a:spcBef>
                <a:spcAft>
                  <a:spcPts val="0"/>
                </a:spcAft>
              </a:pPr>
              <a:endParaRPr kumimoji="1" lang="ko-KR" altLang="en-US" sz="900">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13" name="Arc 681"/>
            <p:cNvSpPr>
              <a:spLocks/>
            </p:cNvSpPr>
            <p:nvPr/>
          </p:nvSpPr>
          <p:spPr bwMode="auto">
            <a:xfrm rot="7501686">
              <a:off x="4141572" y="3609103"/>
              <a:ext cx="1906587" cy="1549400"/>
            </a:xfrm>
            <a:custGeom>
              <a:avLst/>
              <a:gdLst>
                <a:gd name="T0" fmla="*/ 2147483647 w 21600"/>
                <a:gd name="T1" fmla="*/ 0 h 15695"/>
                <a:gd name="T2" fmla="*/ 2147483647 w 21600"/>
                <a:gd name="T3" fmla="*/ 2147483647 h 15695"/>
                <a:gd name="T4" fmla="*/ 0 w 21600"/>
                <a:gd name="T5" fmla="*/ 2147483647 h 15695"/>
                <a:gd name="T6" fmla="*/ 0 60000 65536"/>
                <a:gd name="T7" fmla="*/ 0 60000 65536"/>
                <a:gd name="T8" fmla="*/ 0 60000 65536"/>
                <a:gd name="T9" fmla="*/ 0 w 21600"/>
                <a:gd name="T10" fmla="*/ 0 h 15695"/>
                <a:gd name="T11" fmla="*/ 21600 w 21600"/>
                <a:gd name="T12" fmla="*/ 15695 h 15695"/>
              </a:gdLst>
              <a:ahLst/>
              <a:cxnLst>
                <a:cxn ang="T6">
                  <a:pos x="T0" y="T1"/>
                </a:cxn>
                <a:cxn ang="T7">
                  <a:pos x="T2" y="T3"/>
                </a:cxn>
                <a:cxn ang="T8">
                  <a:pos x="T4" y="T5"/>
                </a:cxn>
              </a:cxnLst>
              <a:rect l="T9" t="T10" r="T11" b="T12"/>
              <a:pathLst>
                <a:path w="21600" h="15695" fill="none" extrusionOk="0">
                  <a:moveTo>
                    <a:pt x="14840" y="-1"/>
                  </a:moveTo>
                  <a:cubicBezTo>
                    <a:pt x="19155" y="4079"/>
                    <a:pt x="21600" y="9756"/>
                    <a:pt x="21600" y="15695"/>
                  </a:cubicBezTo>
                </a:path>
                <a:path w="21600" h="15695" stroke="0" extrusionOk="0">
                  <a:moveTo>
                    <a:pt x="14840" y="-1"/>
                  </a:moveTo>
                  <a:cubicBezTo>
                    <a:pt x="19155" y="4079"/>
                    <a:pt x="21600" y="9756"/>
                    <a:pt x="21600" y="15695"/>
                  </a:cubicBezTo>
                  <a:lnTo>
                    <a:pt x="0" y="15695"/>
                  </a:lnTo>
                  <a:lnTo>
                    <a:pt x="14840"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Arc 683"/>
            <p:cNvSpPr>
              <a:spLocks/>
            </p:cNvSpPr>
            <p:nvPr/>
          </p:nvSpPr>
          <p:spPr bwMode="auto">
            <a:xfrm rot="256945">
              <a:off x="7018916" y="2744709"/>
              <a:ext cx="620712" cy="898525"/>
            </a:xfrm>
            <a:custGeom>
              <a:avLst/>
              <a:gdLst>
                <a:gd name="T0" fmla="*/ 2147483647 w 21600"/>
                <a:gd name="T1" fmla="*/ 0 h 31203"/>
                <a:gd name="T2" fmla="*/ 2147483647 w 21600"/>
                <a:gd name="T3" fmla="*/ 2147483647 h 31203"/>
                <a:gd name="T4" fmla="*/ 0 w 21600"/>
                <a:gd name="T5" fmla="*/ 2147483647 h 31203"/>
                <a:gd name="T6" fmla="*/ 0 60000 65536"/>
                <a:gd name="T7" fmla="*/ 0 60000 65536"/>
                <a:gd name="T8" fmla="*/ 0 60000 65536"/>
                <a:gd name="T9" fmla="*/ 0 w 21600"/>
                <a:gd name="T10" fmla="*/ 0 h 31203"/>
                <a:gd name="T11" fmla="*/ 21600 w 21600"/>
                <a:gd name="T12" fmla="*/ 31203 h 31203"/>
              </a:gdLst>
              <a:ahLst/>
              <a:cxnLst>
                <a:cxn ang="T6">
                  <a:pos x="T0" y="T1"/>
                </a:cxn>
                <a:cxn ang="T7">
                  <a:pos x="T2" y="T3"/>
                </a:cxn>
                <a:cxn ang="T8">
                  <a:pos x="T4" y="T5"/>
                </a:cxn>
              </a:cxnLst>
              <a:rect l="T9" t="T10" r="T11" b="T12"/>
              <a:pathLst>
                <a:path w="21600" h="31203" fill="none" extrusionOk="0">
                  <a:moveTo>
                    <a:pt x="3237" y="-1"/>
                  </a:moveTo>
                  <a:cubicBezTo>
                    <a:pt x="13795" y="1600"/>
                    <a:pt x="21600" y="10676"/>
                    <a:pt x="21600" y="21356"/>
                  </a:cubicBezTo>
                  <a:cubicBezTo>
                    <a:pt x="21600" y="24780"/>
                    <a:pt x="20785" y="28155"/>
                    <a:pt x="19224" y="31202"/>
                  </a:cubicBezTo>
                </a:path>
                <a:path w="21600" h="31203" stroke="0" extrusionOk="0">
                  <a:moveTo>
                    <a:pt x="3237" y="-1"/>
                  </a:moveTo>
                  <a:cubicBezTo>
                    <a:pt x="13795" y="1600"/>
                    <a:pt x="21600" y="10676"/>
                    <a:pt x="21600" y="21356"/>
                  </a:cubicBezTo>
                  <a:cubicBezTo>
                    <a:pt x="21600" y="24780"/>
                    <a:pt x="20785" y="28155"/>
                    <a:pt x="19224" y="31202"/>
                  </a:cubicBezTo>
                  <a:lnTo>
                    <a:pt x="0" y="21356"/>
                  </a:lnTo>
                  <a:lnTo>
                    <a:pt x="3237" y="-1"/>
                  </a:lnTo>
                  <a:close/>
                </a:path>
              </a:pathLst>
            </a:custGeom>
            <a:noFill/>
            <a:ln w="9525">
              <a:solidFill>
                <a:schemeClr val="bg1">
                  <a:lumMod val="50000"/>
                </a:schemeClr>
              </a:solidFill>
              <a:prstDash val="sysDot"/>
              <a:round/>
              <a:headE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pPr algn="just" defTabSz="1054842" latinLnBrk="1">
                <a:lnSpc>
                  <a:spcPct val="120000"/>
                </a:lnSpc>
                <a:spcBef>
                  <a:spcPts val="0"/>
                </a:spcBef>
                <a:spcAft>
                  <a:spcPts val="0"/>
                </a:spcAft>
                <a:defRPr/>
              </a:pPr>
              <a:endParaRPr kumimoji="1" lang="zh-CN" altLang="en-US" sz="900" ker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8" name="Group 17"/>
          <p:cNvGrpSpPr/>
          <p:nvPr/>
        </p:nvGrpSpPr>
        <p:grpSpPr>
          <a:xfrm>
            <a:off x="9514225" y="5262585"/>
            <a:ext cx="436704" cy="436704"/>
            <a:chOff x="5607370" y="3562829"/>
            <a:chExt cx="587140" cy="587140"/>
          </a:xfrm>
          <a:solidFill>
            <a:schemeClr val="bg1"/>
          </a:solidFill>
        </p:grpSpPr>
        <p:sp>
          <p:nvSpPr>
            <p:cNvPr id="19"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23"/>
            <p:cNvSpPr>
              <a:spLocks noEditPoints="1"/>
            </p:cNvSpPr>
            <p:nvPr/>
          </p:nvSpPr>
          <p:spPr bwMode="auto">
            <a:xfrm>
              <a:off x="5607370" y="3562829"/>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a:off x="9512147" y="2164979"/>
            <a:ext cx="627243" cy="627243"/>
            <a:chOff x="6665323" y="3562825"/>
            <a:chExt cx="587140" cy="587140"/>
          </a:xfrm>
          <a:solidFill>
            <a:schemeClr val="bg1"/>
          </a:solidFill>
        </p:grpSpPr>
        <p:sp>
          <p:nvSpPr>
            <p:cNvPr id="22"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4" name="Group 23"/>
          <p:cNvGrpSpPr/>
          <p:nvPr/>
        </p:nvGrpSpPr>
        <p:grpSpPr>
          <a:xfrm>
            <a:off x="10460509" y="4022334"/>
            <a:ext cx="436704" cy="436704"/>
            <a:chOff x="7740352" y="3562825"/>
            <a:chExt cx="587140" cy="587140"/>
          </a:xfrm>
          <a:solidFill>
            <a:schemeClr val="bg1"/>
          </a:solidFill>
        </p:grpSpPr>
        <p:sp>
          <p:nvSpPr>
            <p:cNvPr id="25" name="Freeform 24"/>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grpFill/>
            <a:ln>
              <a:noFill/>
            </a:ln>
          </p:spPr>
          <p:txBody>
            <a:bodyPr vert="horz" wrap="square" lIns="105484" tIns="52741" rIns="105484" bIns="52741" numCol="1" anchor="t" anchorCtr="0" compatLnSpc="1">
              <a:prstTxWarp prst="textNoShape">
                <a:avLst/>
              </a:prstTxWarp>
            </a:bodyPr>
            <a:lstStyle/>
            <a:p>
              <a:pPr algn="just">
                <a:lnSpc>
                  <a:spcPct val="120000"/>
                </a:lnSpc>
                <a:spcBef>
                  <a:spcPts val="0"/>
                </a:spcBef>
                <a:spcAft>
                  <a:spcPts val="0"/>
                </a:spcAft>
              </a:pPr>
              <a:endParaRPr lang="en-US" sz="9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7" name="Content Placeholder 2"/>
          <p:cNvSpPr txBox="1">
            <a:spLocks/>
          </p:cNvSpPr>
          <p:nvPr/>
        </p:nvSpPr>
        <p:spPr>
          <a:xfrm>
            <a:off x="987679" y="2025647"/>
            <a:ext cx="6724254" cy="1683368"/>
          </a:xfrm>
          <a:prstGeom prst="rect">
            <a:avLst/>
          </a:prstGeom>
        </p:spPr>
        <p:txBody>
          <a:bodyPr vert="horz" lIns="105484" tIns="52741" rIns="105484" bIns="5274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spcBef>
                <a:spcPts val="0"/>
              </a:spcBef>
              <a:spcAft>
                <a:spcPts val="0"/>
              </a:spcAft>
              <a:buNone/>
              <a:defRPr/>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为从根本上摆脱上述网络困难，业界一直在探索技术方案来提升网络的灵活性，其要义是打破网络的封闭架构，增强网络的可编程能力。经过多年的技术发展，</a:t>
            </a:r>
            <a:r>
              <a:rPr lang="en-US" altLang="zh-CN"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SDN</a:t>
            </a: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技术应运而生。</a:t>
            </a:r>
          </a:p>
        </p:txBody>
      </p:sp>
      <p:sp>
        <p:nvSpPr>
          <p:cNvPr id="31" name="TextBox 8"/>
          <p:cNvSpPr txBox="1"/>
          <p:nvPr/>
        </p:nvSpPr>
        <p:spPr>
          <a:xfrm>
            <a:off x="857250" y="256699"/>
            <a:ext cx="3949155" cy="492443"/>
          </a:xfrm>
          <a:prstGeom prst="rect">
            <a:avLst/>
          </a:prstGeom>
          <a:noFill/>
        </p:spPr>
        <p:txBody>
          <a:bodyPr wrap="square" lIns="0" tIns="0" rIns="0" bIns="0" rtlCol="0" anchor="ctr">
            <a:spAutoFit/>
          </a:bodyPr>
          <a:lstStyle/>
          <a:p>
            <a:r>
              <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诞生背景</a:t>
            </a:r>
          </a:p>
        </p:txBody>
      </p:sp>
      <p:sp>
        <p:nvSpPr>
          <p:cNvPr id="32" name="TextBox 8"/>
          <p:cNvSpPr txBox="1"/>
          <p:nvPr/>
        </p:nvSpPr>
        <p:spPr>
          <a:xfrm>
            <a:off x="857250" y="712750"/>
            <a:ext cx="2807720" cy="276999"/>
          </a:xfrm>
          <a:prstGeom prst="rect">
            <a:avLst/>
          </a:prstGeom>
          <a:noFill/>
        </p:spPr>
        <p:txBody>
          <a:bodyPr wrap="square" lIns="0" tIns="0" rIns="0" bIns="0" rtlCol="0" anchor="ctr">
            <a:spAutoFit/>
          </a:bodyPr>
          <a:lstStyle/>
          <a:p>
            <a:endParaRPr lang="zh-CN" alt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3" name="图片 3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23478" y="245526"/>
            <a:ext cx="1770593" cy="468526"/>
          </a:xfrm>
          <a:prstGeom prst="rect">
            <a:avLst/>
          </a:prstGeom>
        </p:spPr>
      </p:pic>
      <p:sp>
        <p:nvSpPr>
          <p:cNvPr id="34" name="Content Placeholder 2">
            <a:extLst>
              <a:ext uri="{FF2B5EF4-FFF2-40B4-BE49-F238E27FC236}">
                <a16:creationId xmlns:a16="http://schemas.microsoft.com/office/drawing/2014/main" id="{EB56F9F2-C42E-4655-B948-0E8AF735A687}"/>
              </a:ext>
            </a:extLst>
          </p:cNvPr>
          <p:cNvSpPr txBox="1">
            <a:spLocks/>
          </p:cNvSpPr>
          <p:nvPr/>
        </p:nvSpPr>
        <p:spPr>
          <a:xfrm>
            <a:off x="1030380" y="3700821"/>
            <a:ext cx="6569338" cy="1284699"/>
          </a:xfrm>
          <a:prstGeom prst="rect">
            <a:avLst/>
          </a:prstGeom>
        </p:spPr>
        <p:txBody>
          <a:bodyPr vert="horz" lIns="105484" tIns="52741" rIns="105484" bIns="52741"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spcBef>
                <a:spcPts val="0"/>
              </a:spcBef>
              <a:spcAft>
                <a:spcPts val="0"/>
              </a:spcAft>
              <a:buNone/>
              <a:defRPr/>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软件定义网络（</a:t>
            </a:r>
            <a:r>
              <a:rPr lang="en-US" altLang="zh-CN"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Software Defined Network</a:t>
            </a: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r>
              <a:rPr lang="en-US" altLang="zh-CN"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SDN</a:t>
            </a: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）是由美国斯坦福大学</a:t>
            </a:r>
            <a:r>
              <a:rPr lang="en-US" altLang="zh-CN"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clean-slate</a:t>
            </a: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课题研究组提出的一种新型网络创新架构，是网络虚拟化的一种实现方式。</a:t>
            </a:r>
          </a:p>
        </p:txBody>
      </p:sp>
    </p:spTree>
    <p:extLst>
      <p:ext uri="{BB962C8B-B14F-4D97-AF65-F5344CB8AC3E}">
        <p14:creationId xmlns:p14="http://schemas.microsoft.com/office/powerpoint/2010/main" val="2458350386"/>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250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par>
                                <p:cTn id="10" presetID="53" presetClass="entr" presetSubtype="16" fill="hold" nodeType="withEffect">
                                  <p:stCondLst>
                                    <p:cond delay="3000"/>
                                  </p:stCondLst>
                                  <p:childTnLst>
                                    <p:set>
                                      <p:cBhvr>
                                        <p:cTn id="11" dur="1" fill="hold">
                                          <p:stCondLst>
                                            <p:cond delay="0"/>
                                          </p:stCondLst>
                                        </p:cTn>
                                        <p:tgtEl>
                                          <p:spTgt spid="24"/>
                                        </p:tgtEl>
                                        <p:attrNameLst>
                                          <p:attrName>style.visibility</p:attrName>
                                        </p:attrNameLst>
                                      </p:cBhvr>
                                      <p:to>
                                        <p:strVal val="visible"/>
                                      </p:to>
                                    </p:set>
                                    <p:anim calcmode="lin" valueType="num">
                                      <p:cBhvr>
                                        <p:cTn id="12" dur="500" fill="hold"/>
                                        <p:tgtEl>
                                          <p:spTgt spid="24"/>
                                        </p:tgtEl>
                                        <p:attrNameLst>
                                          <p:attrName>ppt_w</p:attrName>
                                        </p:attrNameLst>
                                      </p:cBhvr>
                                      <p:tavLst>
                                        <p:tav tm="0">
                                          <p:val>
                                            <p:fltVal val="0"/>
                                          </p:val>
                                        </p:tav>
                                        <p:tav tm="100000">
                                          <p:val>
                                            <p:strVal val="#ppt_w"/>
                                          </p:val>
                                        </p:tav>
                                      </p:tavLst>
                                    </p:anim>
                                    <p:anim calcmode="lin" valueType="num">
                                      <p:cBhvr>
                                        <p:cTn id="13" dur="500" fill="hold"/>
                                        <p:tgtEl>
                                          <p:spTgt spid="24"/>
                                        </p:tgtEl>
                                        <p:attrNameLst>
                                          <p:attrName>ppt_h</p:attrName>
                                        </p:attrNameLst>
                                      </p:cBhvr>
                                      <p:tavLst>
                                        <p:tav tm="0">
                                          <p:val>
                                            <p:fltVal val="0"/>
                                          </p:val>
                                        </p:tav>
                                        <p:tav tm="100000">
                                          <p:val>
                                            <p:strVal val="#ppt_h"/>
                                          </p:val>
                                        </p:tav>
                                      </p:tavLst>
                                    </p:anim>
                                    <p:animEffect transition="in" filter="fade">
                                      <p:cBhvr>
                                        <p:cTn id="14" dur="500"/>
                                        <p:tgtEl>
                                          <p:spTgt spid="24"/>
                                        </p:tgtEl>
                                      </p:cBhvr>
                                    </p:animEffect>
                                  </p:childTnLst>
                                </p:cTn>
                              </p:par>
                              <p:par>
                                <p:cTn id="15" presetID="53" presetClass="entr" presetSubtype="16" fill="hold" nodeType="withEffect">
                                  <p:stCondLst>
                                    <p:cond delay="35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500" fill="hold"/>
                                        <p:tgtEl>
                                          <p:spTgt spid="18"/>
                                        </p:tgtEl>
                                        <p:attrNameLst>
                                          <p:attrName>ppt_w</p:attrName>
                                        </p:attrNameLst>
                                      </p:cBhvr>
                                      <p:tavLst>
                                        <p:tav tm="0">
                                          <p:val>
                                            <p:fltVal val="0"/>
                                          </p:val>
                                        </p:tav>
                                        <p:tav tm="100000">
                                          <p:val>
                                            <p:strVal val="#ppt_w"/>
                                          </p:val>
                                        </p:tav>
                                      </p:tavLst>
                                    </p:anim>
                                    <p:anim calcmode="lin" valueType="num">
                                      <p:cBhvr>
                                        <p:cTn id="18" dur="500" fill="hold"/>
                                        <p:tgtEl>
                                          <p:spTgt spid="18"/>
                                        </p:tgtEl>
                                        <p:attrNameLst>
                                          <p:attrName>ppt_h</p:attrName>
                                        </p:attrNameLst>
                                      </p:cBhvr>
                                      <p:tavLst>
                                        <p:tav tm="0">
                                          <p:val>
                                            <p:fltVal val="0"/>
                                          </p:val>
                                        </p:tav>
                                        <p:tav tm="100000">
                                          <p:val>
                                            <p:strVal val="#ppt_h"/>
                                          </p:val>
                                        </p:tav>
                                      </p:tavLst>
                                    </p:anim>
                                    <p:animEffect transition="in" filter="fade">
                                      <p:cBhvr>
                                        <p:cTn id="19" dur="500"/>
                                        <p:tgtEl>
                                          <p:spTgt spid="18"/>
                                        </p:tgtEl>
                                      </p:cBhvr>
                                    </p:animEffect>
                                  </p:childTnLst>
                                </p:cTn>
                              </p:par>
                            </p:childTnLst>
                          </p:cTn>
                        </p:par>
                        <p:par>
                          <p:cTn id="20" fill="hold">
                            <p:stCondLst>
                              <p:cond delay="4000"/>
                            </p:stCondLst>
                            <p:childTnLst>
                              <p:par>
                                <p:cTn id="21" presetID="10" presetClass="entr" presetSubtype="0"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fade">
                                      <p:cBhvr>
                                        <p:cTn id="23" dur="500"/>
                                        <p:tgtEl>
                                          <p:spTgt spid="27"/>
                                        </p:tgtEl>
                                      </p:cBhvr>
                                    </p:animEffect>
                                  </p:childTnLst>
                                </p:cTn>
                              </p:par>
                            </p:childTnLst>
                          </p:cTn>
                        </p:par>
                        <p:par>
                          <p:cTn id="24" fill="hold">
                            <p:stCondLst>
                              <p:cond delay="4500"/>
                            </p:stCondLst>
                            <p:childTnLst>
                              <p:par>
                                <p:cTn id="25" presetID="10" presetClass="entr" presetSubtype="0" fill="hold" grpId="0" nodeType="after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fade">
                                      <p:cBhvr>
                                        <p:cTn id="2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4"/>
          <p:cNvGrpSpPr>
            <a:grpSpLocks noChangeAspect="1"/>
          </p:cNvGrpSpPr>
          <p:nvPr/>
        </p:nvGrpSpPr>
        <p:grpSpPr bwMode="auto">
          <a:xfrm>
            <a:off x="2120239" y="3616325"/>
            <a:ext cx="1953262" cy="1105492"/>
            <a:chOff x="2814" y="1405"/>
            <a:chExt cx="2052" cy="1510"/>
          </a:xfrm>
        </p:grpSpPr>
        <p:sp>
          <p:nvSpPr>
            <p:cNvPr id="59"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1">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1">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1" name="Group 4"/>
          <p:cNvGrpSpPr>
            <a:grpSpLocks noChangeAspect="1"/>
          </p:cNvGrpSpPr>
          <p:nvPr/>
        </p:nvGrpSpPr>
        <p:grpSpPr bwMode="auto">
          <a:xfrm>
            <a:off x="3435980" y="3616325"/>
            <a:ext cx="1953262" cy="1105492"/>
            <a:chOff x="2814" y="1405"/>
            <a:chExt cx="2052" cy="1510"/>
          </a:xfrm>
        </p:grpSpPr>
        <p:sp>
          <p:nvSpPr>
            <p:cNvPr id="62"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2">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2">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4" name="Group 4"/>
          <p:cNvGrpSpPr>
            <a:grpSpLocks noChangeAspect="1"/>
          </p:cNvGrpSpPr>
          <p:nvPr/>
        </p:nvGrpSpPr>
        <p:grpSpPr bwMode="auto">
          <a:xfrm>
            <a:off x="4751719" y="3626439"/>
            <a:ext cx="1953262" cy="1095379"/>
            <a:chOff x="2814" y="1405"/>
            <a:chExt cx="2052" cy="1510"/>
          </a:xfrm>
        </p:grpSpPr>
        <p:sp>
          <p:nvSpPr>
            <p:cNvPr id="65"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3">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3">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7" name="Group 4"/>
          <p:cNvGrpSpPr>
            <a:grpSpLocks noChangeAspect="1"/>
          </p:cNvGrpSpPr>
          <p:nvPr/>
        </p:nvGrpSpPr>
        <p:grpSpPr bwMode="auto">
          <a:xfrm>
            <a:off x="6067459" y="3616325"/>
            <a:ext cx="1953262" cy="1105492"/>
            <a:chOff x="2814" y="1405"/>
            <a:chExt cx="2052" cy="1510"/>
          </a:xfrm>
        </p:grpSpPr>
        <p:sp>
          <p:nvSpPr>
            <p:cNvPr id="69"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4">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4">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1" name="Group 4"/>
          <p:cNvGrpSpPr>
            <a:grpSpLocks noChangeAspect="1"/>
          </p:cNvGrpSpPr>
          <p:nvPr/>
        </p:nvGrpSpPr>
        <p:grpSpPr bwMode="auto">
          <a:xfrm>
            <a:off x="7383200" y="3616325"/>
            <a:ext cx="1953262" cy="1105493"/>
            <a:chOff x="2814" y="1405"/>
            <a:chExt cx="2052" cy="1510"/>
          </a:xfrm>
        </p:grpSpPr>
        <p:sp>
          <p:nvSpPr>
            <p:cNvPr id="72"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5">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5">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9" name="Group 4"/>
          <p:cNvGrpSpPr>
            <a:grpSpLocks noChangeAspect="1"/>
          </p:cNvGrpSpPr>
          <p:nvPr/>
        </p:nvGrpSpPr>
        <p:grpSpPr bwMode="auto">
          <a:xfrm>
            <a:off x="8698940" y="3616324"/>
            <a:ext cx="1953262" cy="1105494"/>
            <a:chOff x="2814" y="1405"/>
            <a:chExt cx="2052" cy="1510"/>
          </a:xfrm>
        </p:grpSpPr>
        <p:sp>
          <p:nvSpPr>
            <p:cNvPr id="80"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6">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1"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6">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t" anchorCtr="0" compatLnSpc="1">
              <a:prstTxWarp prst="textNoShape">
                <a:avLst/>
              </a:prstTxWarp>
            </a:bodyP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2" name="Group 4"/>
          <p:cNvGrpSpPr>
            <a:grpSpLocks noChangeAspect="1"/>
          </p:cNvGrpSpPr>
          <p:nvPr/>
        </p:nvGrpSpPr>
        <p:grpSpPr bwMode="auto">
          <a:xfrm rot="10800000">
            <a:off x="4149103" y="1928031"/>
            <a:ext cx="555171" cy="669981"/>
            <a:chOff x="347" y="3344"/>
            <a:chExt cx="586" cy="707"/>
          </a:xfrm>
          <a:solidFill>
            <a:schemeClr val="accent2"/>
          </a:solidFill>
        </p:grpSpPr>
        <p:sp>
          <p:nvSpPr>
            <p:cNvPr id="83"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1" compatLnSpc="1">
              <a:prstTxWarp prst="textNoShape">
                <a:avLst/>
              </a:prstTxWarp>
            </a:bodyPr>
            <a:lstStyle/>
            <a:p>
              <a:pPr algn="ctr">
                <a:lnSpc>
                  <a:spcPct val="120000"/>
                </a:lnSpc>
              </a:pPr>
              <a:r>
                <a:rPr lang="en-US" sz="121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2009</a:t>
              </a:r>
            </a:p>
          </p:txBody>
        </p:sp>
        <p:sp>
          <p:nvSpPr>
            <p:cNvPr id="84"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ctr" anchorCtr="1" compatLnSpc="1">
              <a:prstTxWarp prst="textNoShape">
                <a:avLst/>
              </a:prstTxWarp>
            </a:bodyPr>
            <a:lstStyle/>
            <a:p>
              <a:pPr algn="ctr">
                <a:lnSpc>
                  <a:spcPct val="120000"/>
                </a:lnSpc>
              </a:pPr>
              <a:endParaRPr lang="en-US" sz="121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5" name="Group 4"/>
          <p:cNvGrpSpPr>
            <a:grpSpLocks noChangeAspect="1"/>
          </p:cNvGrpSpPr>
          <p:nvPr/>
        </p:nvGrpSpPr>
        <p:grpSpPr bwMode="auto">
          <a:xfrm rot="10800000">
            <a:off x="5451237" y="1938146"/>
            <a:ext cx="555171" cy="669981"/>
            <a:chOff x="347" y="3344"/>
            <a:chExt cx="586" cy="707"/>
          </a:xfrm>
          <a:solidFill>
            <a:schemeClr val="accent3"/>
          </a:solidFill>
        </p:grpSpPr>
        <p:sp>
          <p:nvSpPr>
            <p:cNvPr id="86"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1" compatLnSpc="1">
              <a:prstTxWarp prst="textNoShape">
                <a:avLst/>
              </a:prstTxWarp>
            </a:bodyPr>
            <a:lstStyle/>
            <a:p>
              <a:pPr algn="ctr">
                <a:lnSpc>
                  <a:spcPct val="120000"/>
                </a:lnSpc>
              </a:pPr>
              <a:r>
                <a:rPr lang="en-US" sz="121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2011</a:t>
              </a:r>
            </a:p>
          </p:txBody>
        </p:sp>
        <p:sp>
          <p:nvSpPr>
            <p:cNvPr id="87"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ctr" anchorCtr="1" compatLnSpc="1">
              <a:prstTxWarp prst="textNoShape">
                <a:avLst/>
              </a:prstTxWarp>
            </a:bodyPr>
            <a:lstStyle/>
            <a:p>
              <a:pPr algn="ctr">
                <a:lnSpc>
                  <a:spcPct val="120000"/>
                </a:lnSpc>
              </a:pPr>
              <a:endParaRPr lang="en-US" sz="121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8" name="Group 4"/>
          <p:cNvGrpSpPr>
            <a:grpSpLocks noChangeAspect="1"/>
          </p:cNvGrpSpPr>
          <p:nvPr/>
        </p:nvGrpSpPr>
        <p:grpSpPr bwMode="auto">
          <a:xfrm rot="10800000">
            <a:off x="6761346" y="1928212"/>
            <a:ext cx="555171" cy="669981"/>
            <a:chOff x="347" y="3344"/>
            <a:chExt cx="586" cy="707"/>
          </a:xfrm>
          <a:solidFill>
            <a:schemeClr val="accent4"/>
          </a:solidFill>
        </p:grpSpPr>
        <p:sp>
          <p:nvSpPr>
            <p:cNvPr id="89"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1" compatLnSpc="1">
              <a:prstTxWarp prst="textNoShape">
                <a:avLst/>
              </a:prstTxWarp>
            </a:bodyPr>
            <a:lstStyle/>
            <a:p>
              <a:pPr algn="ctr">
                <a:lnSpc>
                  <a:spcPct val="120000"/>
                </a:lnSpc>
              </a:pPr>
              <a:r>
                <a:rPr lang="en-US" altLang="zh-CN" sz="121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2011</a:t>
              </a:r>
              <a:endParaRPr lang="en-US" sz="121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ctr" anchorCtr="1" compatLnSpc="1">
              <a:prstTxWarp prst="textNoShape">
                <a:avLst/>
              </a:prstTxWarp>
            </a:bodyPr>
            <a:lstStyle/>
            <a:p>
              <a:pPr algn="ctr">
                <a:lnSpc>
                  <a:spcPct val="120000"/>
                </a:lnSpc>
              </a:pPr>
              <a:endParaRPr lang="en-US" sz="121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1" name="Group 4"/>
          <p:cNvGrpSpPr>
            <a:grpSpLocks noChangeAspect="1"/>
          </p:cNvGrpSpPr>
          <p:nvPr/>
        </p:nvGrpSpPr>
        <p:grpSpPr bwMode="auto">
          <a:xfrm rot="10800000">
            <a:off x="8094382" y="1928031"/>
            <a:ext cx="555171" cy="669981"/>
            <a:chOff x="347" y="3344"/>
            <a:chExt cx="586" cy="707"/>
          </a:xfrm>
          <a:solidFill>
            <a:schemeClr val="accent5"/>
          </a:solidFill>
        </p:grpSpPr>
        <p:sp>
          <p:nvSpPr>
            <p:cNvPr id="92"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1" compatLnSpc="1">
              <a:prstTxWarp prst="textNoShape">
                <a:avLst/>
              </a:prstTxWarp>
            </a:bodyPr>
            <a:lstStyle/>
            <a:p>
              <a:pPr algn="ctr">
                <a:lnSpc>
                  <a:spcPct val="120000"/>
                </a:lnSpc>
              </a:pPr>
              <a:r>
                <a:rPr lang="en-US" sz="121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2012</a:t>
              </a:r>
            </a:p>
          </p:txBody>
        </p:sp>
        <p:sp>
          <p:nvSpPr>
            <p:cNvPr id="93"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ctr" anchorCtr="1" compatLnSpc="1">
              <a:prstTxWarp prst="textNoShape">
                <a:avLst/>
              </a:prstTxWarp>
            </a:bodyPr>
            <a:lstStyle/>
            <a:p>
              <a:pPr algn="ctr">
                <a:lnSpc>
                  <a:spcPct val="120000"/>
                </a:lnSpc>
              </a:pPr>
              <a:endParaRPr lang="en-US" sz="121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4" name="Group 4"/>
          <p:cNvGrpSpPr>
            <a:grpSpLocks noChangeAspect="1"/>
          </p:cNvGrpSpPr>
          <p:nvPr/>
        </p:nvGrpSpPr>
        <p:grpSpPr bwMode="auto">
          <a:xfrm rot="10800000">
            <a:off x="9412155" y="1931365"/>
            <a:ext cx="555171" cy="669981"/>
            <a:chOff x="347" y="3344"/>
            <a:chExt cx="586" cy="707"/>
          </a:xfrm>
          <a:solidFill>
            <a:schemeClr val="accent6"/>
          </a:solidFill>
        </p:grpSpPr>
        <p:sp>
          <p:nvSpPr>
            <p:cNvPr id="95"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1" compatLnSpc="1">
              <a:prstTxWarp prst="textNoShape">
                <a:avLst/>
              </a:prstTxWarp>
            </a:bodyPr>
            <a:lstStyle/>
            <a:p>
              <a:pPr algn="ctr">
                <a:lnSpc>
                  <a:spcPct val="120000"/>
                </a:lnSpc>
              </a:pPr>
              <a:r>
                <a:rPr lang="en-US" sz="121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2012</a:t>
              </a:r>
            </a:p>
          </p:txBody>
        </p:sp>
        <p:sp>
          <p:nvSpPr>
            <p:cNvPr id="96"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ctr" anchorCtr="1" compatLnSpc="1">
              <a:prstTxWarp prst="textNoShape">
                <a:avLst/>
              </a:prstTxWarp>
            </a:bodyPr>
            <a:lstStyle/>
            <a:p>
              <a:pPr algn="ctr">
                <a:lnSpc>
                  <a:spcPct val="120000"/>
                </a:lnSpc>
              </a:pPr>
              <a:endParaRPr lang="en-US" sz="121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7" name="Group 4"/>
          <p:cNvGrpSpPr>
            <a:grpSpLocks noChangeAspect="1"/>
          </p:cNvGrpSpPr>
          <p:nvPr/>
        </p:nvGrpSpPr>
        <p:grpSpPr bwMode="auto">
          <a:xfrm rot="10800000">
            <a:off x="2819317" y="1928031"/>
            <a:ext cx="555171" cy="669981"/>
            <a:chOff x="347" y="3344"/>
            <a:chExt cx="586" cy="707"/>
          </a:xfrm>
          <a:solidFill>
            <a:schemeClr val="accent1"/>
          </a:solidFill>
        </p:grpSpPr>
        <p:sp>
          <p:nvSpPr>
            <p:cNvPr id="98"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1" compatLnSpc="1">
              <a:prstTxWarp prst="textNoShape">
                <a:avLst/>
              </a:prstTxWarp>
            </a:bodyPr>
            <a:lstStyle/>
            <a:p>
              <a:pPr algn="ctr">
                <a:lnSpc>
                  <a:spcPct val="120000"/>
                </a:lnSpc>
              </a:pPr>
              <a:r>
                <a:rPr lang="en-US" sz="121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2006</a:t>
              </a:r>
            </a:p>
          </p:txBody>
        </p:sp>
        <p:sp>
          <p:nvSpPr>
            <p:cNvPr id="122"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1874" tIns="20937" rIns="41874" bIns="20937" numCol="1" anchor="ctr" anchorCtr="1" compatLnSpc="1">
              <a:prstTxWarp prst="textNoShape">
                <a:avLst/>
              </a:prstTxWarp>
            </a:bodyPr>
            <a:lstStyle/>
            <a:p>
              <a:pPr algn="ctr">
                <a:lnSpc>
                  <a:spcPct val="120000"/>
                </a:lnSpc>
              </a:pPr>
              <a:endParaRPr lang="en-US" sz="1215">
                <a:latin typeface="Arial" panose="020B0604020202020204" pitchFamily="34" charset="0"/>
                <a:ea typeface="微软雅黑" panose="020B0503020204020204" pitchFamily="34" charset="-122"/>
                <a:cs typeface="+mn-ea"/>
                <a:sym typeface="Arial" panose="020B0604020202020204" pitchFamily="34" charset="0"/>
              </a:endParaRPr>
            </a:p>
          </p:txBody>
        </p:sp>
      </p:grpSp>
      <p:cxnSp>
        <p:nvCxnSpPr>
          <p:cNvPr id="126" name="Straight Connector 125"/>
          <p:cNvCxnSpPr>
            <a:endCxn id="60" idx="1"/>
          </p:cNvCxnSpPr>
          <p:nvPr/>
        </p:nvCxnSpPr>
        <p:spPr>
          <a:xfrm>
            <a:off x="3096869" y="2041599"/>
            <a:ext cx="0" cy="1574726"/>
          </a:xfrm>
          <a:prstGeom prst="line">
            <a:avLst/>
          </a:prstGeom>
          <a:ln w="12700">
            <a:solidFill>
              <a:schemeClr val="accent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a:cxnSpLocks/>
            <a:endCxn id="62" idx="0"/>
          </p:cNvCxnSpPr>
          <p:nvPr/>
        </p:nvCxnSpPr>
        <p:spPr>
          <a:xfrm>
            <a:off x="4412610" y="2041598"/>
            <a:ext cx="1" cy="1574727"/>
          </a:xfrm>
          <a:prstGeom prst="line">
            <a:avLst/>
          </a:prstGeom>
          <a:ln w="12700">
            <a:solidFill>
              <a:schemeClr val="accent2"/>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a:cxnSpLocks/>
            <a:endCxn id="66" idx="1"/>
          </p:cNvCxnSpPr>
          <p:nvPr/>
        </p:nvCxnSpPr>
        <p:spPr>
          <a:xfrm>
            <a:off x="5728350" y="2041598"/>
            <a:ext cx="0" cy="1584841"/>
          </a:xfrm>
          <a:prstGeom prst="line">
            <a:avLst/>
          </a:prstGeom>
          <a:ln w="12700">
            <a:solidFill>
              <a:schemeClr val="accent3"/>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a:cxnSpLocks/>
          </p:cNvCxnSpPr>
          <p:nvPr/>
        </p:nvCxnSpPr>
        <p:spPr>
          <a:xfrm flipH="1">
            <a:off x="7026137" y="2320181"/>
            <a:ext cx="12794" cy="1877033"/>
          </a:xfrm>
          <a:prstGeom prst="line">
            <a:avLst/>
          </a:prstGeom>
          <a:ln w="12700">
            <a:solidFill>
              <a:schemeClr val="accent4"/>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a:cxnSpLocks/>
            <a:endCxn id="72" idx="0"/>
          </p:cNvCxnSpPr>
          <p:nvPr/>
        </p:nvCxnSpPr>
        <p:spPr>
          <a:xfrm>
            <a:off x="8359831" y="2041599"/>
            <a:ext cx="0" cy="1574726"/>
          </a:xfrm>
          <a:prstGeom prst="line">
            <a:avLst/>
          </a:prstGeom>
          <a:ln w="12700">
            <a:solidFill>
              <a:schemeClr val="accent5"/>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a:cxnSpLocks/>
            <a:endCxn id="81" idx="1"/>
          </p:cNvCxnSpPr>
          <p:nvPr/>
        </p:nvCxnSpPr>
        <p:spPr>
          <a:xfrm flipH="1">
            <a:off x="9675571" y="2041599"/>
            <a:ext cx="10550" cy="1574725"/>
          </a:xfrm>
          <a:prstGeom prst="line">
            <a:avLst/>
          </a:prstGeom>
          <a:ln w="12700">
            <a:solidFill>
              <a:schemeClr val="accent6"/>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39" name="TextBox 138"/>
          <p:cNvSpPr txBox="1"/>
          <p:nvPr/>
        </p:nvSpPr>
        <p:spPr>
          <a:xfrm>
            <a:off x="2434528" y="4811543"/>
            <a:ext cx="1127016" cy="878126"/>
          </a:xfrm>
          <a:prstGeom prst="rect">
            <a:avLst/>
          </a:prstGeom>
          <a:noFill/>
        </p:spPr>
        <p:txBody>
          <a:bodyPr wrap="square" lIns="0" tIns="0" rIns="0" bIns="0" rtlCol="0">
            <a:spAutoFit/>
          </a:bodyPr>
          <a:lstStyle/>
          <a:p>
            <a:pPr algn="just">
              <a:lnSpc>
                <a:spcPct val="120000"/>
              </a:lnSpc>
            </a:pPr>
            <a:r>
              <a:rPr lang="en-US" altLang="zh-CN"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SDN</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起源于</a:t>
            </a:r>
            <a:r>
              <a:rPr lang="en-US" altLang="zh-CN"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2006</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年斯坦福大学的</a:t>
            </a:r>
            <a:r>
              <a:rPr lang="en-US" altLang="zh-CN"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Clean State</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研究课题</a:t>
            </a:r>
            <a:endParaRPr lang="id-ID"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2" name="TextBox 141"/>
          <p:cNvSpPr txBox="1"/>
          <p:nvPr/>
        </p:nvSpPr>
        <p:spPr>
          <a:xfrm>
            <a:off x="3805933" y="4821746"/>
            <a:ext cx="1073235" cy="1551194"/>
          </a:xfrm>
          <a:prstGeom prst="rect">
            <a:avLst/>
          </a:prstGeom>
          <a:noFill/>
        </p:spPr>
        <p:txBody>
          <a:bodyPr wrap="square" lIns="0" tIns="0" rIns="0" bIns="0" rtlCol="0">
            <a:spAutoFit/>
          </a:bodyPr>
          <a:lstStyle/>
          <a:p>
            <a:pPr algn="just">
              <a:lnSpc>
                <a:spcPct val="120000"/>
              </a:lnSpc>
            </a:pP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基于</a:t>
            </a:r>
            <a:r>
              <a:rPr lang="id-ID"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OpenFlow </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为网络带来的可编程的特性，</a:t>
            </a:r>
            <a:r>
              <a:rPr lang="id-ID"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Nick McKeown</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教授和他的团队进一步提出了</a:t>
            </a:r>
            <a:r>
              <a:rPr lang="id-ID"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SDN</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的概念。</a:t>
            </a:r>
            <a:endParaRPr lang="id-ID"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5" name="TextBox 144"/>
          <p:cNvSpPr txBox="1"/>
          <p:nvPr/>
        </p:nvSpPr>
        <p:spPr>
          <a:xfrm>
            <a:off x="5136670" y="4821562"/>
            <a:ext cx="1051480" cy="1326838"/>
          </a:xfrm>
          <a:prstGeom prst="rect">
            <a:avLst/>
          </a:prstGeom>
          <a:noFill/>
        </p:spPr>
        <p:txBody>
          <a:bodyPr wrap="square" lIns="0" tIns="0" rIns="0" bIns="0" rtlCol="0">
            <a:spAutoFit/>
          </a:bodyPr>
          <a:lstStyle/>
          <a:p>
            <a:pPr algn="just">
              <a:lnSpc>
                <a:spcPct val="120000"/>
              </a:lnSpc>
            </a:pP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开放网络基金会</a:t>
            </a:r>
            <a:r>
              <a:rPr lang="en-US" altLang="zh-CN"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ONF</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成立，主要致力于推动</a:t>
            </a:r>
            <a:r>
              <a:rPr lang="en-US" altLang="zh-CN"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SDN</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架构、技术的规范和发展工作</a:t>
            </a:r>
            <a:endParaRPr lang="id-ID"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8" name="TextBox 147"/>
          <p:cNvSpPr txBox="1"/>
          <p:nvPr/>
        </p:nvSpPr>
        <p:spPr>
          <a:xfrm>
            <a:off x="6441130" y="4831770"/>
            <a:ext cx="1089765" cy="1551194"/>
          </a:xfrm>
          <a:prstGeom prst="rect">
            <a:avLst/>
          </a:prstGeom>
          <a:noFill/>
        </p:spPr>
        <p:txBody>
          <a:bodyPr wrap="square" lIns="0" tIns="0" rIns="0" bIns="0" rtlCol="0">
            <a:spAutoFit/>
          </a:bodyPr>
          <a:lstStyle/>
          <a:p>
            <a:pPr algn="just">
              <a:lnSpc>
                <a:spcPct val="120000"/>
              </a:lnSpc>
            </a:pPr>
            <a:r>
              <a:rPr lang="zh-CN" altLang="en-US" sz="1215" dirty="0">
                <a:solidFill>
                  <a:schemeClr val="bg1">
                    <a:lumMod val="65000"/>
                  </a:schemeClr>
                </a:solidFill>
                <a:latin typeface="Arial" panose="020B0604020202020204" pitchFamily="34" charset="0"/>
                <a:ea typeface="微软雅黑" panose="020B0503020204020204" pitchFamily="34" charset="-122"/>
                <a:cs typeface="+mn-ea"/>
              </a:rPr>
              <a:t>第一届开放网络峰会在北京召开，此次峰会邀请了国内外在</a:t>
            </a:r>
            <a:r>
              <a:rPr lang="en-US" altLang="zh-CN" sz="1215" dirty="0">
                <a:solidFill>
                  <a:schemeClr val="bg1">
                    <a:lumMod val="65000"/>
                  </a:schemeClr>
                </a:solidFill>
                <a:latin typeface="Arial" panose="020B0604020202020204" pitchFamily="34" charset="0"/>
                <a:ea typeface="微软雅黑" panose="020B0503020204020204" pitchFamily="34" charset="-122"/>
                <a:cs typeface="+mn-ea"/>
              </a:rPr>
              <a:t>SDN</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rPr>
              <a:t>方面先行的企业介绍其在</a:t>
            </a:r>
            <a:r>
              <a:rPr lang="en-US" altLang="zh-CN" sz="1215" dirty="0">
                <a:solidFill>
                  <a:schemeClr val="bg1">
                    <a:lumMod val="65000"/>
                  </a:schemeClr>
                </a:solidFill>
                <a:latin typeface="Arial" panose="020B0604020202020204" pitchFamily="34" charset="0"/>
                <a:ea typeface="微软雅黑" panose="020B0503020204020204" pitchFamily="34" charset="-122"/>
                <a:cs typeface="+mn-ea"/>
              </a:rPr>
              <a:t>SDN</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rPr>
              <a:t>方面的成功案例</a:t>
            </a:r>
            <a:endParaRPr lang="id-ID"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1" name="TextBox 150"/>
          <p:cNvSpPr txBox="1"/>
          <p:nvPr/>
        </p:nvSpPr>
        <p:spPr>
          <a:xfrm>
            <a:off x="7823565" y="4831772"/>
            <a:ext cx="982074" cy="1102481"/>
          </a:xfrm>
          <a:prstGeom prst="rect">
            <a:avLst/>
          </a:prstGeom>
          <a:noFill/>
        </p:spPr>
        <p:txBody>
          <a:bodyPr wrap="square" lIns="0" tIns="0" rIns="0" bIns="0" rtlCol="0">
            <a:spAutoFit/>
          </a:bodyPr>
          <a:lstStyle/>
          <a:p>
            <a:pPr algn="just">
              <a:lnSpc>
                <a:spcPct val="120000"/>
              </a:lnSpc>
            </a:pPr>
            <a:r>
              <a:rPr lang="en-US" altLang="zh-CN"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ONF</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发布了</a:t>
            </a:r>
            <a:r>
              <a:rPr lang="en-US" altLang="zh-CN"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SDN</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白皮书，其中的</a:t>
            </a:r>
            <a:r>
              <a:rPr lang="en-US" altLang="zh-CN"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SDN</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三层模型获得了业界广泛认同。</a:t>
            </a:r>
            <a:endParaRPr lang="id-ID"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4" name="TextBox 153"/>
          <p:cNvSpPr txBox="1"/>
          <p:nvPr/>
        </p:nvSpPr>
        <p:spPr>
          <a:xfrm>
            <a:off x="9092856" y="4841976"/>
            <a:ext cx="1331365" cy="1326838"/>
          </a:xfrm>
          <a:prstGeom prst="rect">
            <a:avLst/>
          </a:prstGeom>
          <a:noFill/>
        </p:spPr>
        <p:txBody>
          <a:bodyPr wrap="square" lIns="0" tIns="0" rIns="0" bIns="0" rtlCol="0">
            <a:spAutoFit/>
          </a:bodyPr>
          <a:lstStyle/>
          <a:p>
            <a:pPr algn="just">
              <a:lnSpc>
                <a:spcPct val="120000"/>
              </a:lnSpc>
            </a:pP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国家“</a:t>
            </a:r>
            <a:r>
              <a:rPr lang="en-US" altLang="zh-CN"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863”</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项目“未来网络体系结构和创新环境” 获得科技部批准，它是一个符合</a:t>
            </a:r>
            <a:r>
              <a:rPr lang="en-US" altLang="zh-CN"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SDN</a:t>
            </a:r>
            <a:r>
              <a:rPr lang="zh-CN" altLang="en-US"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思想的项目</a:t>
            </a:r>
            <a:endParaRPr lang="id-ID" sz="1215"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TextBox 8"/>
          <p:cNvSpPr txBox="1"/>
          <p:nvPr/>
        </p:nvSpPr>
        <p:spPr>
          <a:xfrm>
            <a:off x="857250" y="233568"/>
            <a:ext cx="3949155" cy="492443"/>
          </a:xfrm>
          <a:prstGeom prst="rect">
            <a:avLst/>
          </a:prstGeom>
          <a:noFill/>
        </p:spPr>
        <p:txBody>
          <a:bodyPr wrap="square" lIns="0" tIns="0" rIns="0" bIns="0" rtlCol="0" anchor="ctr">
            <a:spAutoFit/>
          </a:bodyPr>
          <a:lstStyle/>
          <a:p>
            <a:r>
              <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发展历史</a:t>
            </a:r>
          </a:p>
        </p:txBody>
      </p:sp>
      <p:pic>
        <p:nvPicPr>
          <p:cNvPr id="75" name="图片 7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23478" y="245526"/>
            <a:ext cx="1770593" cy="468526"/>
          </a:xfrm>
          <a:prstGeom prst="rect">
            <a:avLst/>
          </a:prstGeom>
        </p:spPr>
      </p:pic>
    </p:spTree>
    <p:extLst>
      <p:ext uri="{BB962C8B-B14F-4D97-AF65-F5344CB8AC3E}">
        <p14:creationId xmlns:p14="http://schemas.microsoft.com/office/powerpoint/2010/main" val="1725901541"/>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4238836" y="3493251"/>
            <a:ext cx="4381081" cy="96997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72720" tIns="36359" rIns="72720" bIns="36359" rtlCol="0" anchor="ctr"/>
          <a:lstStyle/>
          <a:p>
            <a:pPr algn="ctr"/>
            <a:endParaRPr lang="zh-CN" altLang="en-US" sz="1509">
              <a:latin typeface="Arial" panose="020B0604020202020204" pitchFamily="34" charset="0"/>
              <a:ea typeface="微软雅黑" panose="020B0503020204020204" pitchFamily="34" charset="-122"/>
              <a:sym typeface="Arial" panose="020B0604020202020204" pitchFamily="34" charset="0"/>
            </a:endParaRPr>
          </a:p>
        </p:txBody>
      </p:sp>
      <p:sp>
        <p:nvSpPr>
          <p:cNvPr id="3" name="椭圆 2"/>
          <p:cNvSpPr/>
          <p:nvPr/>
        </p:nvSpPr>
        <p:spPr>
          <a:xfrm>
            <a:off x="5919165" y="2214894"/>
            <a:ext cx="1020423" cy="102042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4400"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4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Entry_1"/>
          <p:cNvSpPr/>
          <p:nvPr>
            <p:custDataLst>
              <p:tags r:id="rId1"/>
            </p:custDataLst>
          </p:nvPr>
        </p:nvSpPr>
        <p:spPr>
          <a:xfrm>
            <a:off x="5161472" y="3731950"/>
            <a:ext cx="2535812" cy="49257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0 w 2520280"/>
              <a:gd name="connsiteY7" fmla="*/ 0 h 1872208"/>
              <a:gd name="connsiteX0" fmla="*/ 0 w 2520280"/>
              <a:gd name="connsiteY0" fmla="*/ 1872208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0 h 1872208"/>
              <a:gd name="connsiteX5" fmla="*/ 2520280 w 2520280"/>
              <a:gd name="connsiteY5" fmla="*/ 0 h 1872208"/>
              <a:gd name="connsiteX6" fmla="*/ 0 w 2520280"/>
              <a:gd name="connsiteY6"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2520280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34255 w 2520280"/>
              <a:gd name="connsiteY4" fmla="*/ 0 h 1872208"/>
              <a:gd name="connsiteX5" fmla="*/ 0 w 2520280"/>
              <a:gd name="connsiteY5" fmla="*/ 0 h 1872208"/>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7 w 2520280"/>
              <a:gd name="connsiteY4" fmla="*/ 6036 h 1872208"/>
              <a:gd name="connsiteX5" fmla="*/ 0 w 2520280"/>
              <a:gd name="connsiteY5" fmla="*/ 0 h 1872208"/>
              <a:gd name="connsiteX0" fmla="*/ 0 w 2520280"/>
              <a:gd name="connsiteY0" fmla="*/ 1890314 h 1890314"/>
              <a:gd name="connsiteX1" fmla="*/ 2520280 w 2520280"/>
              <a:gd name="connsiteY1" fmla="*/ 1890314 h 1890314"/>
              <a:gd name="connsiteX2" fmla="*/ 0 w 2520280"/>
              <a:gd name="connsiteY2" fmla="*/ 1890314 h 1890314"/>
              <a:gd name="connsiteX3" fmla="*/ 0 w 2520280"/>
              <a:gd name="connsiteY3" fmla="*/ 18106 h 1890314"/>
              <a:gd name="connsiteX4" fmla="*/ 53304 w 2520280"/>
              <a:gd name="connsiteY4" fmla="*/ 0 h 1890314"/>
              <a:gd name="connsiteX5" fmla="*/ 0 w 2520280"/>
              <a:gd name="connsiteY5" fmla="*/ 18106 h 1890314"/>
              <a:gd name="connsiteX0" fmla="*/ 0 w 2520280"/>
              <a:gd name="connsiteY0" fmla="*/ 1872208 h 1872208"/>
              <a:gd name="connsiteX1" fmla="*/ 2520280 w 2520280"/>
              <a:gd name="connsiteY1" fmla="*/ 1872208 h 1872208"/>
              <a:gd name="connsiteX2" fmla="*/ 0 w 2520280"/>
              <a:gd name="connsiteY2" fmla="*/ 1872208 h 1872208"/>
              <a:gd name="connsiteX3" fmla="*/ 0 w 2520280"/>
              <a:gd name="connsiteY3" fmla="*/ 0 h 1872208"/>
              <a:gd name="connsiteX4" fmla="*/ 916 w 2520280"/>
              <a:gd name="connsiteY4" fmla="*/ 0 h 1872208"/>
              <a:gd name="connsiteX5" fmla="*/ 0 w 2520280"/>
              <a:gd name="connsiteY5" fmla="*/ 0 h 187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algn="ctr"/>
            <a:r>
              <a:rPr lang="en-US" altLang="zh-CN" sz="3201" dirty="0">
                <a:solidFill>
                  <a:schemeClr val="bg1"/>
                </a:solidFill>
                <a:latin typeface="Arial" panose="020B0604020202020204" pitchFamily="34" charset="0"/>
                <a:ea typeface="微软雅黑" panose="020B0503020204020204" pitchFamily="34" charset="-122"/>
                <a:sym typeface="Arial" panose="020B0604020202020204" pitchFamily="34" charset="0"/>
              </a:rPr>
              <a:t>SDN</a:t>
            </a:r>
            <a:r>
              <a:rPr lang="zh-CN" altLang="en-US" sz="3201" dirty="0">
                <a:solidFill>
                  <a:schemeClr val="bg1"/>
                </a:solidFill>
                <a:latin typeface="Arial" panose="020B0604020202020204" pitchFamily="34" charset="0"/>
                <a:ea typeface="微软雅黑" panose="020B0503020204020204" pitchFamily="34" charset="-122"/>
                <a:sym typeface="Arial" panose="020B0604020202020204" pitchFamily="34" charset="0"/>
              </a:rPr>
              <a:t>技术特点</a:t>
            </a:r>
            <a:endParaRPr lang="en-US" altLang="zh-CN" sz="320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126142394"/>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4125119" y="2104157"/>
            <a:ext cx="5064342" cy="3573719"/>
            <a:chOff x="6199748" y="2294758"/>
            <a:chExt cx="4802010" cy="3388601"/>
          </a:xfrm>
        </p:grpSpPr>
        <p:sp>
          <p:nvSpPr>
            <p:cNvPr id="7" name="Freeform 6"/>
            <p:cNvSpPr/>
            <p:nvPr/>
          </p:nvSpPr>
          <p:spPr>
            <a:xfrm>
              <a:off x="7045861" y="2643177"/>
              <a:ext cx="2708066" cy="2708008"/>
            </a:xfrm>
            <a:custGeom>
              <a:avLst/>
              <a:gdLst>
                <a:gd name="connsiteX0" fmla="*/ 0 w 2708066"/>
                <a:gd name="connsiteY0" fmla="*/ 1354004 h 2708008"/>
                <a:gd name="connsiteX1" fmla="*/ 1354033 w 2708066"/>
                <a:gd name="connsiteY1" fmla="*/ 0 h 2708008"/>
                <a:gd name="connsiteX2" fmla="*/ 2708066 w 2708066"/>
                <a:gd name="connsiteY2" fmla="*/ 1354004 h 2708008"/>
                <a:gd name="connsiteX3" fmla="*/ 1354033 w 2708066"/>
                <a:gd name="connsiteY3" fmla="*/ 2708008 h 2708008"/>
                <a:gd name="connsiteX4" fmla="*/ 0 w 2708066"/>
                <a:gd name="connsiteY4" fmla="*/ 1354004 h 2708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8066" h="2708008">
                  <a:moveTo>
                    <a:pt x="0" y="1354004"/>
                  </a:moveTo>
                  <a:cubicBezTo>
                    <a:pt x="0" y="606208"/>
                    <a:pt x="606221" y="0"/>
                    <a:pt x="1354033" y="0"/>
                  </a:cubicBezTo>
                  <a:cubicBezTo>
                    <a:pt x="2101845" y="0"/>
                    <a:pt x="2708066" y="606208"/>
                    <a:pt x="2708066" y="1354004"/>
                  </a:cubicBezTo>
                  <a:cubicBezTo>
                    <a:pt x="2708066" y="2101800"/>
                    <a:pt x="2101845" y="2708008"/>
                    <a:pt x="1354033" y="2708008"/>
                  </a:cubicBezTo>
                  <a:cubicBezTo>
                    <a:pt x="606221" y="2708008"/>
                    <a:pt x="0" y="2101800"/>
                    <a:pt x="0" y="1354004"/>
                  </a:cubicBezTo>
                  <a:close/>
                </a:path>
              </a:pathLst>
            </a:custGeom>
            <a:solidFill>
              <a:schemeClr val="accent1"/>
            </a:solidFill>
            <a:ln>
              <a:noFill/>
            </a:ln>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627196" tIns="627187" rIns="627196" bIns="627187" numCol="1" spcCol="1270" anchor="ctr" anchorCtr="0">
              <a:noAutofit/>
            </a:bodyPr>
            <a:lstStyle/>
            <a:p>
              <a:pPr algn="ctr" defTabSz="2437602">
                <a:lnSpc>
                  <a:spcPct val="120000"/>
                </a:lnSpc>
                <a:spcAft>
                  <a:spcPct val="35000"/>
                </a:spcAft>
              </a:pPr>
              <a:endParaRPr lang="id-ID" sz="5484" dirty="0">
                <a:solidFill>
                  <a:schemeClr val="bg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Oval 7"/>
            <p:cNvSpPr/>
            <p:nvPr/>
          </p:nvSpPr>
          <p:spPr>
            <a:xfrm>
              <a:off x="8591026" y="2519799"/>
              <a:ext cx="301176" cy="301171"/>
            </a:xfrm>
            <a:prstGeom prst="ellipse">
              <a:avLst/>
            </a:prstGeom>
            <a:solidFill>
              <a:schemeClr val="accent6"/>
            </a:solidFill>
            <a:ln w="25400">
              <a:solidFill>
                <a:schemeClr val="bg1"/>
              </a:solid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 name="Oval 8"/>
            <p:cNvSpPr/>
            <p:nvPr/>
          </p:nvSpPr>
          <p:spPr>
            <a:xfrm>
              <a:off x="7877873" y="5149983"/>
              <a:ext cx="218075" cy="218285"/>
            </a:xfrm>
            <a:prstGeom prst="ellipse">
              <a:avLst/>
            </a:prstGeom>
            <a:solidFill>
              <a:schemeClr val="accent6"/>
            </a:solidFill>
            <a:ln w="25400">
              <a:solidFill>
                <a:schemeClr val="bg1"/>
              </a:solidFill>
            </a:ln>
          </p:spPr>
          <p:style>
            <a:lnRef idx="2">
              <a:schemeClr val="lt1">
                <a:hueOff val="0"/>
                <a:satOff val="0"/>
                <a:lumOff val="0"/>
                <a:alphaOff val="0"/>
              </a:schemeClr>
            </a:lnRef>
            <a:fillRef idx="1">
              <a:schemeClr val="accent3">
                <a:hueOff val="56240"/>
                <a:satOff val="2879"/>
                <a:lumOff val="1209"/>
                <a:alphaOff val="0"/>
              </a:schemeClr>
            </a:fillRef>
            <a:effectRef idx="0">
              <a:schemeClr val="accent3">
                <a:hueOff val="56240"/>
                <a:satOff val="2879"/>
                <a:lumOff val="1209"/>
                <a:alphaOff val="0"/>
              </a:schemeClr>
            </a:effectRef>
            <a:fontRef idx="minor">
              <a:schemeClr val="lt1"/>
            </a:fontRef>
          </p:style>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Oval 9"/>
            <p:cNvSpPr/>
            <p:nvPr/>
          </p:nvSpPr>
          <p:spPr>
            <a:xfrm>
              <a:off x="9928187" y="3742198"/>
              <a:ext cx="218075" cy="218285"/>
            </a:xfrm>
            <a:prstGeom prst="ellipse">
              <a:avLst/>
            </a:prstGeom>
            <a:solidFill>
              <a:schemeClr val="accent4">
                <a:lumMod val="40000"/>
                <a:lumOff val="60000"/>
              </a:schemeClr>
            </a:solidFill>
            <a:ln>
              <a:noFill/>
            </a:ln>
          </p:spPr>
          <p:style>
            <a:lnRef idx="2">
              <a:schemeClr val="lt1">
                <a:hueOff val="0"/>
                <a:satOff val="0"/>
                <a:lumOff val="0"/>
                <a:alphaOff val="0"/>
              </a:schemeClr>
            </a:lnRef>
            <a:fillRef idx="1">
              <a:schemeClr val="accent3">
                <a:hueOff val="112479"/>
                <a:satOff val="5757"/>
                <a:lumOff val="2418"/>
                <a:alphaOff val="0"/>
              </a:schemeClr>
            </a:fillRef>
            <a:effectRef idx="0">
              <a:schemeClr val="accent3">
                <a:hueOff val="112479"/>
                <a:satOff val="5757"/>
                <a:lumOff val="2418"/>
                <a:alphaOff val="0"/>
              </a:schemeClr>
            </a:effectRef>
            <a:fontRef idx="minor">
              <a:schemeClr val="lt1"/>
            </a:fontRef>
          </p:style>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Oval 10"/>
            <p:cNvSpPr/>
            <p:nvPr/>
          </p:nvSpPr>
          <p:spPr>
            <a:xfrm>
              <a:off x="8884647" y="5382188"/>
              <a:ext cx="301176" cy="301171"/>
            </a:xfrm>
            <a:prstGeom prst="ellipse">
              <a:avLst/>
            </a:prstGeom>
            <a:solidFill>
              <a:schemeClr val="accent1">
                <a:lumMod val="40000"/>
                <a:lumOff val="60000"/>
              </a:schemeClr>
            </a:solidFill>
            <a:ln>
              <a:noFill/>
            </a:ln>
          </p:spPr>
          <p:style>
            <a:lnRef idx="2">
              <a:schemeClr val="lt1">
                <a:hueOff val="0"/>
                <a:satOff val="0"/>
                <a:lumOff val="0"/>
                <a:alphaOff val="0"/>
              </a:schemeClr>
            </a:lnRef>
            <a:fillRef idx="1">
              <a:schemeClr val="accent3">
                <a:hueOff val="168719"/>
                <a:satOff val="8636"/>
                <a:lumOff val="3628"/>
                <a:alphaOff val="0"/>
              </a:schemeClr>
            </a:fillRef>
            <a:effectRef idx="0">
              <a:schemeClr val="accent3">
                <a:hueOff val="168719"/>
                <a:satOff val="8636"/>
                <a:lumOff val="3628"/>
                <a:alphaOff val="0"/>
              </a:schemeClr>
            </a:effectRef>
            <a:fontRef idx="minor">
              <a:schemeClr val="lt1"/>
            </a:fontRef>
          </p:style>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Oval 11"/>
            <p:cNvSpPr/>
            <p:nvPr/>
          </p:nvSpPr>
          <p:spPr>
            <a:xfrm>
              <a:off x="7578045" y="3164374"/>
              <a:ext cx="218075" cy="218285"/>
            </a:xfrm>
            <a:prstGeom prst="ellipse">
              <a:avLst/>
            </a:prstGeom>
            <a:solidFill>
              <a:schemeClr val="accent2">
                <a:lumMod val="40000"/>
                <a:lumOff val="60000"/>
              </a:schemeClr>
            </a:solidFill>
            <a:ln>
              <a:noFill/>
            </a:ln>
          </p:spPr>
          <p:style>
            <a:lnRef idx="2">
              <a:schemeClr val="lt1">
                <a:hueOff val="0"/>
                <a:satOff val="0"/>
                <a:lumOff val="0"/>
                <a:alphaOff val="0"/>
              </a:schemeClr>
            </a:lnRef>
            <a:fillRef idx="1">
              <a:schemeClr val="accent3">
                <a:hueOff val="224959"/>
                <a:satOff val="11515"/>
                <a:lumOff val="4837"/>
                <a:alphaOff val="0"/>
              </a:schemeClr>
            </a:fillRef>
            <a:effectRef idx="0">
              <a:schemeClr val="accent3">
                <a:hueOff val="224959"/>
                <a:satOff val="11515"/>
                <a:lumOff val="4837"/>
                <a:alphaOff val="0"/>
              </a:schemeClr>
            </a:effectRef>
            <a:fontRef idx="minor">
              <a:schemeClr val="lt1"/>
            </a:fontRef>
          </p:style>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2"/>
            <p:cNvSpPr/>
            <p:nvPr/>
          </p:nvSpPr>
          <p:spPr>
            <a:xfrm>
              <a:off x="6199748" y="3131948"/>
              <a:ext cx="1100954" cy="1100602"/>
            </a:xfrm>
            <a:custGeom>
              <a:avLst/>
              <a:gdLst>
                <a:gd name="connsiteX0" fmla="*/ 0 w 1100954"/>
                <a:gd name="connsiteY0" fmla="*/ 550301 h 1100602"/>
                <a:gd name="connsiteX1" fmla="*/ 550477 w 1100954"/>
                <a:gd name="connsiteY1" fmla="*/ 0 h 1100602"/>
                <a:gd name="connsiteX2" fmla="*/ 1100954 w 1100954"/>
                <a:gd name="connsiteY2" fmla="*/ 550301 h 1100602"/>
                <a:gd name="connsiteX3" fmla="*/ 550477 w 1100954"/>
                <a:gd name="connsiteY3" fmla="*/ 1100602 h 1100602"/>
                <a:gd name="connsiteX4" fmla="*/ 0 w 1100954"/>
                <a:gd name="connsiteY4" fmla="*/ 550301 h 1100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0954" h="1100602">
                  <a:moveTo>
                    <a:pt x="0" y="550301"/>
                  </a:moveTo>
                  <a:cubicBezTo>
                    <a:pt x="0" y="246378"/>
                    <a:pt x="246457" y="0"/>
                    <a:pt x="550477" y="0"/>
                  </a:cubicBezTo>
                  <a:cubicBezTo>
                    <a:pt x="854497" y="0"/>
                    <a:pt x="1100954" y="246378"/>
                    <a:pt x="1100954" y="550301"/>
                  </a:cubicBezTo>
                  <a:cubicBezTo>
                    <a:pt x="1100954" y="854224"/>
                    <a:pt x="854497" y="1100602"/>
                    <a:pt x="550477" y="1100602"/>
                  </a:cubicBezTo>
                  <a:cubicBezTo>
                    <a:pt x="246457" y="1100602"/>
                    <a:pt x="0" y="854224"/>
                    <a:pt x="0" y="550301"/>
                  </a:cubicBezTo>
                  <a:close/>
                </a:path>
              </a:pathLst>
            </a:custGeom>
            <a:solidFill>
              <a:schemeClr val="accent2"/>
            </a:solidFill>
            <a:ln w="38100">
              <a:solidFill>
                <a:schemeClr val="bg1"/>
              </a:solidFill>
            </a:ln>
          </p:spPr>
          <p:style>
            <a:lnRef idx="2">
              <a:schemeClr val="lt1">
                <a:hueOff val="0"/>
                <a:satOff val="0"/>
                <a:lumOff val="0"/>
                <a:alphaOff val="0"/>
              </a:schemeClr>
            </a:lnRef>
            <a:fillRef idx="1">
              <a:schemeClr val="accent3">
                <a:hueOff val="337438"/>
                <a:satOff val="17272"/>
                <a:lumOff val="7255"/>
                <a:alphaOff val="0"/>
              </a:schemeClr>
            </a:fillRef>
            <a:effectRef idx="0">
              <a:schemeClr val="accent3">
                <a:hueOff val="337438"/>
                <a:satOff val="17272"/>
                <a:lumOff val="7255"/>
                <a:alphaOff val="0"/>
              </a:schemeClr>
            </a:effectRef>
            <a:fontRef idx="minor">
              <a:schemeClr val="lt1"/>
            </a:fontRef>
          </p:style>
          <p:txBody>
            <a:bodyPr spcFirstLastPara="0" vert="horz" wrap="square" lIns="254420" tIns="254365" rIns="254420" bIns="254365" numCol="1" spcCol="1270" anchor="ctr" anchorCtr="0">
              <a:noAutofit/>
            </a:bodyPr>
            <a:lstStyle/>
            <a:p>
              <a:pPr algn="ctr" defTabSz="984416">
                <a:lnSpc>
                  <a:spcPct val="120000"/>
                </a:lnSpc>
                <a:spcAft>
                  <a:spcPct val="35000"/>
                </a:spcAft>
              </a:pPr>
              <a:endParaRPr lang="id-ID" sz="2215">
                <a:solidFill>
                  <a:schemeClr val="bg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Oval 13"/>
            <p:cNvSpPr/>
            <p:nvPr/>
          </p:nvSpPr>
          <p:spPr>
            <a:xfrm>
              <a:off x="9288092" y="4197527"/>
              <a:ext cx="301176" cy="301171"/>
            </a:xfrm>
            <a:prstGeom prst="ellipse">
              <a:avLst/>
            </a:prstGeom>
            <a:solidFill>
              <a:schemeClr val="accent4">
                <a:lumMod val="60000"/>
                <a:lumOff val="40000"/>
              </a:schemeClr>
            </a:solidFill>
            <a:ln>
              <a:noFill/>
            </a:ln>
          </p:spPr>
          <p:style>
            <a:lnRef idx="2">
              <a:schemeClr val="lt1">
                <a:hueOff val="0"/>
                <a:satOff val="0"/>
                <a:lumOff val="0"/>
                <a:alphaOff val="0"/>
              </a:schemeClr>
            </a:lnRef>
            <a:fillRef idx="1">
              <a:schemeClr val="accent3">
                <a:hueOff val="393678"/>
                <a:satOff val="20151"/>
                <a:lumOff val="8464"/>
                <a:alphaOff val="0"/>
              </a:schemeClr>
            </a:fillRef>
            <a:effectRef idx="0">
              <a:schemeClr val="accent3">
                <a:hueOff val="393678"/>
                <a:satOff val="20151"/>
                <a:lumOff val="8464"/>
                <a:alphaOff val="0"/>
              </a:schemeClr>
            </a:effectRef>
            <a:fontRef idx="minor">
              <a:schemeClr val="lt1"/>
            </a:fontRef>
          </p:style>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Oval 14"/>
            <p:cNvSpPr/>
            <p:nvPr/>
          </p:nvSpPr>
          <p:spPr>
            <a:xfrm>
              <a:off x="6461137" y="4435079"/>
              <a:ext cx="544433" cy="544448"/>
            </a:xfrm>
            <a:prstGeom prst="ellipse">
              <a:avLst/>
            </a:prstGeom>
            <a:solidFill>
              <a:schemeClr val="accent5"/>
            </a:solidFill>
            <a:ln>
              <a:noFill/>
            </a:ln>
          </p:spPr>
          <p:style>
            <a:lnRef idx="2">
              <a:schemeClr val="lt1">
                <a:hueOff val="0"/>
                <a:satOff val="0"/>
                <a:lumOff val="0"/>
                <a:alphaOff val="0"/>
              </a:schemeClr>
            </a:lnRef>
            <a:fillRef idx="1">
              <a:schemeClr val="accent3">
                <a:hueOff val="449917"/>
                <a:satOff val="23029"/>
                <a:lumOff val="9673"/>
                <a:alphaOff val="0"/>
              </a:schemeClr>
            </a:fillRef>
            <a:effectRef idx="0">
              <a:schemeClr val="accent3">
                <a:hueOff val="449917"/>
                <a:satOff val="23029"/>
                <a:lumOff val="9673"/>
                <a:alphaOff val="0"/>
              </a:schemeClr>
            </a:effectRef>
            <a:fontRef idx="minor">
              <a:schemeClr val="lt1"/>
            </a:fontRef>
          </p:style>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Freeform 15"/>
            <p:cNvSpPr/>
            <p:nvPr/>
          </p:nvSpPr>
          <p:spPr>
            <a:xfrm>
              <a:off x="9900804" y="2294758"/>
              <a:ext cx="1100954" cy="1100602"/>
            </a:xfrm>
            <a:custGeom>
              <a:avLst/>
              <a:gdLst>
                <a:gd name="connsiteX0" fmla="*/ 0 w 1100954"/>
                <a:gd name="connsiteY0" fmla="*/ 550301 h 1100602"/>
                <a:gd name="connsiteX1" fmla="*/ 550477 w 1100954"/>
                <a:gd name="connsiteY1" fmla="*/ 0 h 1100602"/>
                <a:gd name="connsiteX2" fmla="*/ 1100954 w 1100954"/>
                <a:gd name="connsiteY2" fmla="*/ 550301 h 1100602"/>
                <a:gd name="connsiteX3" fmla="*/ 550477 w 1100954"/>
                <a:gd name="connsiteY3" fmla="*/ 1100602 h 1100602"/>
                <a:gd name="connsiteX4" fmla="*/ 0 w 1100954"/>
                <a:gd name="connsiteY4" fmla="*/ 550301 h 1100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0954" h="1100602">
                  <a:moveTo>
                    <a:pt x="0" y="550301"/>
                  </a:moveTo>
                  <a:cubicBezTo>
                    <a:pt x="0" y="246378"/>
                    <a:pt x="246457" y="0"/>
                    <a:pt x="550477" y="0"/>
                  </a:cubicBezTo>
                  <a:cubicBezTo>
                    <a:pt x="854497" y="0"/>
                    <a:pt x="1100954" y="246378"/>
                    <a:pt x="1100954" y="550301"/>
                  </a:cubicBezTo>
                  <a:cubicBezTo>
                    <a:pt x="1100954" y="854224"/>
                    <a:pt x="854497" y="1100602"/>
                    <a:pt x="550477" y="1100602"/>
                  </a:cubicBezTo>
                  <a:cubicBezTo>
                    <a:pt x="246457" y="1100602"/>
                    <a:pt x="0" y="854224"/>
                    <a:pt x="0" y="550301"/>
                  </a:cubicBezTo>
                  <a:close/>
                </a:path>
              </a:pathLst>
            </a:custGeom>
            <a:solidFill>
              <a:schemeClr val="accent3"/>
            </a:solidFill>
            <a:ln>
              <a:noFill/>
            </a:ln>
          </p:spPr>
          <p:style>
            <a:lnRef idx="2">
              <a:schemeClr val="lt1">
                <a:hueOff val="0"/>
                <a:satOff val="0"/>
                <a:lumOff val="0"/>
                <a:alphaOff val="0"/>
              </a:schemeClr>
            </a:lnRef>
            <a:fillRef idx="1">
              <a:schemeClr val="accent3">
                <a:hueOff val="506157"/>
                <a:satOff val="25908"/>
                <a:lumOff val="10883"/>
                <a:alphaOff val="0"/>
              </a:schemeClr>
            </a:fillRef>
            <a:effectRef idx="0">
              <a:schemeClr val="accent3">
                <a:hueOff val="506157"/>
                <a:satOff val="25908"/>
                <a:lumOff val="10883"/>
                <a:alphaOff val="0"/>
              </a:schemeClr>
            </a:effectRef>
            <a:fontRef idx="minor">
              <a:schemeClr val="lt1"/>
            </a:fontRef>
          </p:style>
          <p:txBody>
            <a:bodyPr spcFirstLastPara="0" vert="horz" wrap="square" lIns="254420" tIns="254365" rIns="254420" bIns="254365" numCol="1" spcCol="1270" anchor="ctr" anchorCtr="0">
              <a:noAutofit/>
            </a:bodyPr>
            <a:lstStyle/>
            <a:p>
              <a:pPr algn="ctr" defTabSz="984416">
                <a:lnSpc>
                  <a:spcPct val="120000"/>
                </a:lnSpc>
                <a:spcAft>
                  <a:spcPct val="35000"/>
                </a:spcAft>
              </a:pPr>
              <a:endParaRPr lang="id-ID" sz="2215">
                <a:solidFill>
                  <a:schemeClr val="bg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Oval 16"/>
            <p:cNvSpPr/>
            <p:nvPr/>
          </p:nvSpPr>
          <p:spPr>
            <a:xfrm>
              <a:off x="9540385" y="3373960"/>
              <a:ext cx="301176" cy="301171"/>
            </a:xfrm>
            <a:prstGeom prst="ellipse">
              <a:avLst/>
            </a:prstGeom>
            <a:solidFill>
              <a:schemeClr val="accent5"/>
            </a:solidFill>
            <a:ln w="25400">
              <a:solidFill>
                <a:schemeClr val="bg1"/>
              </a:solidFill>
            </a:ln>
          </p:spPr>
          <p:style>
            <a:lnRef idx="2">
              <a:schemeClr val="lt1">
                <a:hueOff val="0"/>
                <a:satOff val="0"/>
                <a:lumOff val="0"/>
                <a:alphaOff val="0"/>
              </a:schemeClr>
            </a:lnRef>
            <a:fillRef idx="1">
              <a:schemeClr val="accent3">
                <a:hueOff val="562397"/>
                <a:satOff val="28787"/>
                <a:lumOff val="12092"/>
                <a:alphaOff val="0"/>
              </a:schemeClr>
            </a:fillRef>
            <a:effectRef idx="0">
              <a:schemeClr val="accent3">
                <a:hueOff val="562397"/>
                <a:satOff val="28787"/>
                <a:lumOff val="12092"/>
                <a:alphaOff val="0"/>
              </a:schemeClr>
            </a:effectRef>
            <a:fontRef idx="minor">
              <a:schemeClr val="lt1"/>
            </a:fontRef>
          </p:style>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Oval 17"/>
            <p:cNvSpPr/>
            <p:nvPr/>
          </p:nvSpPr>
          <p:spPr>
            <a:xfrm>
              <a:off x="6243062" y="5047837"/>
              <a:ext cx="218075" cy="218285"/>
            </a:xfrm>
            <a:prstGeom prst="ellipse">
              <a:avLst/>
            </a:prstGeom>
            <a:solidFill>
              <a:schemeClr val="accent5">
                <a:lumMod val="40000"/>
                <a:lumOff val="60000"/>
              </a:schemeClr>
            </a:solidFill>
            <a:ln>
              <a:noFill/>
            </a:ln>
          </p:spPr>
          <p:style>
            <a:lnRef idx="2">
              <a:schemeClr val="lt1">
                <a:hueOff val="0"/>
                <a:satOff val="0"/>
                <a:lumOff val="0"/>
                <a:alphaOff val="0"/>
              </a:schemeClr>
            </a:lnRef>
            <a:fillRef idx="1">
              <a:schemeClr val="accent3">
                <a:hueOff val="618636"/>
                <a:satOff val="31665"/>
                <a:lumOff val="13301"/>
                <a:alphaOff val="0"/>
              </a:schemeClr>
            </a:fillRef>
            <a:effectRef idx="0">
              <a:schemeClr val="accent3">
                <a:hueOff val="618636"/>
                <a:satOff val="31665"/>
                <a:lumOff val="13301"/>
                <a:alphaOff val="0"/>
              </a:schemeClr>
            </a:effectRef>
            <a:fontRef idx="minor">
              <a:schemeClr val="lt1"/>
            </a:fontRef>
          </p:style>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Oval 18"/>
            <p:cNvSpPr/>
            <p:nvPr/>
          </p:nvSpPr>
          <p:spPr>
            <a:xfrm>
              <a:off x="7733702" y="4763552"/>
              <a:ext cx="218075" cy="218285"/>
            </a:xfrm>
            <a:prstGeom prst="ellipse">
              <a:avLst/>
            </a:prstGeom>
            <a:solidFill>
              <a:schemeClr val="accent6">
                <a:lumMod val="40000"/>
                <a:lumOff val="60000"/>
              </a:schemeClr>
            </a:solidFill>
            <a:ln>
              <a:noFill/>
            </a:ln>
          </p:spPr>
          <p:style>
            <a:lnRef idx="2">
              <a:schemeClr val="lt1">
                <a:hueOff val="0"/>
                <a:satOff val="0"/>
                <a:lumOff val="0"/>
                <a:alphaOff val="0"/>
              </a:schemeClr>
            </a:lnRef>
            <a:fillRef idx="1">
              <a:schemeClr val="accent3">
                <a:hueOff val="674876"/>
                <a:satOff val="34544"/>
                <a:lumOff val="14510"/>
                <a:alphaOff val="0"/>
              </a:schemeClr>
            </a:fillRef>
            <a:effectRef idx="0">
              <a:schemeClr val="accent3">
                <a:hueOff val="674876"/>
                <a:satOff val="34544"/>
                <a:lumOff val="14510"/>
                <a:alphaOff val="0"/>
              </a:schemeClr>
            </a:effectRef>
            <a:fontRef idx="minor">
              <a:schemeClr val="lt1"/>
            </a:fontRef>
          </p:style>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1" name="Title 13"/>
          <p:cNvSpPr txBox="1">
            <a:spLocks/>
          </p:cNvSpPr>
          <p:nvPr/>
        </p:nvSpPr>
        <p:spPr>
          <a:xfrm>
            <a:off x="4170800" y="3662330"/>
            <a:ext cx="1042924" cy="195759"/>
          </a:xfrm>
          <a:prstGeom prst="rect">
            <a:avLst/>
          </a:prstGeom>
        </p:spPr>
        <p:txBody>
          <a:bodyPr vert="horz" wrap="square" lIns="0" tIns="0" rIns="0" bIns="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lnSpc>
                <a:spcPct val="120000"/>
              </a:lnSpc>
            </a:pPr>
            <a:r>
              <a:rPr lang="zh-CN" altLang="en-US" sz="1160" dirty="0">
                <a:solidFill>
                  <a:schemeClr val="bg1"/>
                </a:solidFill>
                <a:latin typeface="Arial" panose="020B0604020202020204" pitchFamily="34" charset="0"/>
                <a:ea typeface="微软雅黑" panose="020B0503020204020204" pitchFamily="34" charset="-122"/>
                <a:sym typeface="Arial" panose="020B0604020202020204" pitchFamily="34" charset="0"/>
              </a:rPr>
              <a:t>转发与控制分离</a:t>
            </a:r>
            <a:endParaRPr lang="en-US" sz="1266"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itle 13"/>
          <p:cNvSpPr txBox="1">
            <a:spLocks/>
          </p:cNvSpPr>
          <p:nvPr/>
        </p:nvSpPr>
        <p:spPr>
          <a:xfrm>
            <a:off x="8101502" y="2765364"/>
            <a:ext cx="1016097" cy="202491"/>
          </a:xfrm>
          <a:prstGeom prst="rect">
            <a:avLst/>
          </a:prstGeom>
        </p:spPr>
        <p:txBody>
          <a:bodyPr vert="horz" lIns="0" tIns="0" rIns="0" bIns="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lnSpc>
                <a:spcPct val="120000"/>
              </a:lnSpc>
            </a:pPr>
            <a:r>
              <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rPr>
              <a:t>控制逻辑集中</a:t>
            </a:r>
            <a:endParaRPr lang="en-US" altLang="zh-CN"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TextBox 51"/>
          <p:cNvSpPr txBox="1"/>
          <p:nvPr/>
        </p:nvSpPr>
        <p:spPr>
          <a:xfrm>
            <a:off x="6136657" y="3440280"/>
            <a:ext cx="599498" cy="469552"/>
          </a:xfrm>
          <a:prstGeom prst="rect">
            <a:avLst/>
          </a:prstGeom>
          <a:noFill/>
        </p:spPr>
        <p:txBody>
          <a:bodyPr wrap="square" lIns="0" tIns="0" rIns="0" bIns="0" rtlCol="0">
            <a:spAutoFit/>
          </a:bodyPr>
          <a:lstStyle/>
          <a:p>
            <a:pPr algn="ctr">
              <a:lnSpc>
                <a:spcPct val="120000"/>
              </a:lnSpc>
            </a:pPr>
            <a:r>
              <a:rPr lang="en-US" sz="2800"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id-ID" sz="2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3" name="TextBox 52"/>
          <p:cNvSpPr txBox="1"/>
          <p:nvPr/>
        </p:nvSpPr>
        <p:spPr>
          <a:xfrm>
            <a:off x="8327311" y="2343706"/>
            <a:ext cx="599498" cy="469552"/>
          </a:xfrm>
          <a:prstGeom prst="rect">
            <a:avLst/>
          </a:prstGeom>
          <a:noFill/>
        </p:spPr>
        <p:txBody>
          <a:bodyPr wrap="square" lIns="0" tIns="0" rIns="0" bIns="0" rtlCol="0">
            <a:spAutoFit/>
          </a:bodyPr>
          <a:lstStyle/>
          <a:p>
            <a:pPr algn="ctr">
              <a:lnSpc>
                <a:spcPct val="120000"/>
              </a:lnSpc>
            </a:pPr>
            <a:r>
              <a:rPr lang="en-US" sz="2800" dirty="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id-ID" sz="2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TextBox 53"/>
          <p:cNvSpPr txBox="1"/>
          <p:nvPr/>
        </p:nvSpPr>
        <p:spPr>
          <a:xfrm>
            <a:off x="4425212" y="3229450"/>
            <a:ext cx="599498" cy="469552"/>
          </a:xfrm>
          <a:prstGeom prst="rect">
            <a:avLst/>
          </a:prstGeom>
          <a:noFill/>
        </p:spPr>
        <p:txBody>
          <a:bodyPr wrap="square" lIns="0" tIns="0" rIns="0" bIns="0" rtlCol="0">
            <a:spAutoFit/>
          </a:bodyPr>
          <a:lstStyle/>
          <a:p>
            <a:pPr algn="ctr">
              <a:lnSpc>
                <a:spcPct val="120000"/>
              </a:lnSpc>
            </a:pPr>
            <a:r>
              <a:rPr lang="en-US" sz="2800"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id-ID" sz="28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Oval 55"/>
          <p:cNvSpPr/>
          <p:nvPr/>
        </p:nvSpPr>
        <p:spPr>
          <a:xfrm>
            <a:off x="7727814" y="4549425"/>
            <a:ext cx="574175" cy="574191"/>
          </a:xfrm>
          <a:prstGeom prst="ellipse">
            <a:avLst/>
          </a:prstGeom>
          <a:solidFill>
            <a:schemeClr val="accent4"/>
          </a:solidFill>
          <a:ln>
            <a:noFill/>
          </a:ln>
        </p:spPr>
        <p:style>
          <a:lnRef idx="2">
            <a:schemeClr val="lt1">
              <a:hueOff val="0"/>
              <a:satOff val="0"/>
              <a:lumOff val="0"/>
              <a:alphaOff val="0"/>
            </a:schemeClr>
          </a:lnRef>
          <a:fillRef idx="1">
            <a:schemeClr val="accent3">
              <a:hueOff val="449917"/>
              <a:satOff val="23029"/>
              <a:lumOff val="9673"/>
              <a:alphaOff val="0"/>
            </a:schemeClr>
          </a:fillRef>
          <a:effectRef idx="0">
            <a:schemeClr val="accent3">
              <a:hueOff val="449917"/>
              <a:satOff val="23029"/>
              <a:lumOff val="9673"/>
              <a:alphaOff val="0"/>
            </a:schemeClr>
          </a:effectRef>
          <a:fontRef idx="minor">
            <a:schemeClr val="lt1"/>
          </a:fontRef>
        </p:style>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9" name="TextBox 78"/>
          <p:cNvSpPr txBox="1"/>
          <p:nvPr/>
        </p:nvSpPr>
        <p:spPr>
          <a:xfrm>
            <a:off x="1231790" y="2205554"/>
            <a:ext cx="2589758" cy="2563009"/>
          </a:xfrm>
          <a:prstGeom prst="rect">
            <a:avLst/>
          </a:prstGeom>
          <a:noFill/>
        </p:spPr>
        <p:txBody>
          <a:bodyPr wrap="square" lIns="0" tIns="0" rIns="0" bIns="0" rtlCol="0">
            <a:spAutoFit/>
          </a:bodyPr>
          <a:lstStyle/>
          <a:p>
            <a:pPr algn="just">
              <a:lnSpc>
                <a:spcPct val="120000"/>
              </a:lnSpc>
            </a:pPr>
            <a:r>
              <a:rPr lang="zh-CN" altLang="en-US" sz="1400" dirty="0">
                <a:solidFill>
                  <a:schemeClr val="bg1">
                    <a:lumMod val="65000"/>
                  </a:schemeClr>
                </a:solidFill>
                <a:latin typeface="Arial" panose="020B0604020202020204" pitchFamily="34" charset="0"/>
                <a:ea typeface="微软雅黑" panose="020B0503020204020204" pitchFamily="34" charset="-122"/>
              </a:rPr>
              <a:t>采用</a:t>
            </a:r>
            <a:r>
              <a:rPr lang="en-US" altLang="zh-CN" sz="1400" dirty="0">
                <a:solidFill>
                  <a:schemeClr val="bg1">
                    <a:lumMod val="65000"/>
                  </a:schemeClr>
                </a:solidFill>
                <a:latin typeface="Arial" panose="020B0604020202020204" pitchFamily="34" charset="0"/>
                <a:ea typeface="微软雅黑" panose="020B0503020204020204" pitchFamily="34" charset="-122"/>
              </a:rPr>
              <a:t>SDN</a:t>
            </a:r>
            <a:r>
              <a:rPr lang="zh-CN" altLang="en-US" sz="1400" dirty="0">
                <a:solidFill>
                  <a:schemeClr val="bg1">
                    <a:lumMod val="65000"/>
                  </a:schemeClr>
                </a:solidFill>
                <a:latin typeface="Arial" panose="020B0604020202020204" pitchFamily="34" charset="0"/>
                <a:ea typeface="微软雅黑" panose="020B0503020204020204" pitchFamily="34" charset="-122"/>
              </a:rPr>
              <a:t>控制器实现网络拓扑的收集、路由的计算、流表的生成及下发、网络的管理与控制等功能</a:t>
            </a:r>
            <a:r>
              <a:rPr lang="en-US" altLang="zh-CN" sz="1400" dirty="0">
                <a:solidFill>
                  <a:schemeClr val="bg1">
                    <a:lumMod val="65000"/>
                  </a:schemeClr>
                </a:solidFill>
                <a:latin typeface="Arial" panose="020B0604020202020204" pitchFamily="34" charset="0"/>
                <a:ea typeface="微软雅黑" panose="020B0503020204020204" pitchFamily="34" charset="-122"/>
              </a:rPr>
              <a:t>;</a:t>
            </a:r>
            <a:r>
              <a:rPr lang="zh-CN" altLang="en-US" sz="1400" dirty="0">
                <a:solidFill>
                  <a:schemeClr val="bg1">
                    <a:lumMod val="65000"/>
                  </a:schemeClr>
                </a:solidFill>
                <a:latin typeface="Arial" panose="020B0604020202020204" pitchFamily="34" charset="0"/>
                <a:ea typeface="微软雅黑" panose="020B0503020204020204" pitchFamily="34" charset="-122"/>
              </a:rPr>
              <a:t>而网络层设备仅负责流量的转发及策略的执行。通过这种方式可使得网络系统的转发面和控制面独立发展，转发面向通用化、简单化发展，成本可逐步降低</a:t>
            </a:r>
            <a:r>
              <a:rPr lang="en-US" altLang="zh-CN" sz="1400" dirty="0">
                <a:solidFill>
                  <a:schemeClr val="bg1">
                    <a:lumMod val="65000"/>
                  </a:schemeClr>
                </a:solidFill>
                <a:latin typeface="Arial" panose="020B0604020202020204" pitchFamily="34" charset="0"/>
                <a:ea typeface="微软雅黑" panose="020B0503020204020204" pitchFamily="34" charset="-122"/>
              </a:rPr>
              <a:t>;</a:t>
            </a:r>
            <a:r>
              <a:rPr lang="zh-CN" altLang="en-US" sz="1400" dirty="0">
                <a:solidFill>
                  <a:schemeClr val="bg1">
                    <a:lumMod val="65000"/>
                  </a:schemeClr>
                </a:solidFill>
                <a:latin typeface="Arial" panose="020B0604020202020204" pitchFamily="34" charset="0"/>
                <a:ea typeface="微软雅黑" panose="020B0503020204020204" pitchFamily="34" charset="-122"/>
              </a:rPr>
              <a:t>控制面可向集中化、统一化发展，具有更强的性能和容量。</a:t>
            </a:r>
            <a:endParaRPr lang="id-ID"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5" name="TextBox 78"/>
          <p:cNvSpPr txBox="1"/>
          <p:nvPr/>
        </p:nvSpPr>
        <p:spPr>
          <a:xfrm>
            <a:off x="3664970" y="5788482"/>
            <a:ext cx="5716733" cy="1011815"/>
          </a:xfrm>
          <a:prstGeom prst="rect">
            <a:avLst/>
          </a:prstGeom>
          <a:noFill/>
        </p:spPr>
        <p:txBody>
          <a:bodyPr wrap="square" lIns="0" tIns="0" rIns="0" bIns="0" rtlCol="0">
            <a:spAutoFit/>
          </a:bodyPr>
          <a:lstStyle/>
          <a:p>
            <a:pPr algn="ctr">
              <a:lnSpc>
                <a:spcPct val="120000"/>
              </a:lnSpc>
            </a:pPr>
            <a:r>
              <a:rPr lang="zh-CN" altLang="en-US" sz="1400" dirty="0">
                <a:solidFill>
                  <a:schemeClr val="bg1">
                    <a:lumMod val="65000"/>
                  </a:schemeClr>
                </a:solidFill>
                <a:latin typeface="Arial" panose="020B0604020202020204" pitchFamily="34" charset="0"/>
                <a:ea typeface="微软雅黑" panose="020B0503020204020204" pitchFamily="34" charset="-122"/>
              </a:rPr>
              <a:t>通过集中的</a:t>
            </a:r>
            <a:r>
              <a:rPr lang="en-US" altLang="zh-CN" sz="1400" dirty="0">
                <a:solidFill>
                  <a:schemeClr val="bg1">
                    <a:lumMod val="65000"/>
                  </a:schemeClr>
                </a:solidFill>
                <a:latin typeface="Arial" panose="020B0604020202020204" pitchFamily="34" charset="0"/>
                <a:ea typeface="微软雅黑" panose="020B0503020204020204" pitchFamily="34" charset="-122"/>
              </a:rPr>
              <a:t>SDN</a:t>
            </a:r>
            <a:r>
              <a:rPr lang="zh-CN" altLang="en-US" sz="1400" dirty="0">
                <a:solidFill>
                  <a:schemeClr val="bg1">
                    <a:lumMod val="65000"/>
                  </a:schemeClr>
                </a:solidFill>
                <a:latin typeface="Arial" panose="020B0604020202020204" pitchFamily="34" charset="0"/>
                <a:ea typeface="微软雅黑" panose="020B0503020204020204" pitchFamily="34" charset="-122"/>
              </a:rPr>
              <a:t>控制器实现网络资源的</a:t>
            </a:r>
            <a:r>
              <a:rPr lang="en-US" altLang="zh-CN" sz="1400" dirty="0">
                <a:solidFill>
                  <a:schemeClr val="bg1">
                    <a:lumMod val="65000"/>
                  </a:schemeClr>
                </a:solidFill>
                <a:latin typeface="Arial" panose="020B0604020202020204" pitchFamily="34" charset="0"/>
                <a:ea typeface="微软雅黑" panose="020B0503020204020204" pitchFamily="34" charset="-122"/>
              </a:rPr>
              <a:t>.</a:t>
            </a:r>
            <a:r>
              <a:rPr lang="zh-CN" altLang="en-US" sz="1400" dirty="0">
                <a:solidFill>
                  <a:schemeClr val="bg1">
                    <a:lumMod val="65000"/>
                  </a:schemeClr>
                </a:solidFill>
                <a:latin typeface="Arial" panose="020B0604020202020204" pitchFamily="34" charset="0"/>
                <a:ea typeface="微软雅黑" panose="020B0503020204020204" pitchFamily="34" charset="-122"/>
              </a:rPr>
              <a:t>统一管理、整合以及虚拟化后，采用规范化的北向接口为上层应用提供按需分配的网络资源及服务，进而实现网络能力开放。这样的方式打破了现有网络对业务封闭的问题，是一种突破性的创新。</a:t>
            </a:r>
            <a:endParaRPr lang="id-ID"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TextBox 78"/>
          <p:cNvSpPr txBox="1"/>
          <p:nvPr/>
        </p:nvSpPr>
        <p:spPr>
          <a:xfrm>
            <a:off x="9299516" y="1727883"/>
            <a:ext cx="2620332" cy="2821542"/>
          </a:xfrm>
          <a:prstGeom prst="rect">
            <a:avLst/>
          </a:prstGeom>
          <a:noFill/>
        </p:spPr>
        <p:txBody>
          <a:bodyPr wrap="square" lIns="0" tIns="0" rIns="0" bIns="0" rtlCol="0">
            <a:spAutoFit/>
          </a:bodyPr>
          <a:lstStyle/>
          <a:p>
            <a:pPr algn="just">
              <a:lnSpc>
                <a:spcPct val="120000"/>
              </a:lnSpc>
            </a:pP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转发与控制分离之后，使得控制面向集中化发展。控制面的集中化，使得</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控制器拥有网络的全局静态拓扑，全网的动态转发表信息，全网络的资源利用率，故障状态等。因此，</a:t>
            </a:r>
            <a:r>
              <a:rPr lang="en-US" altLang="zh-CN"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控制器可实现基于网络级别的统一管理、控制和优化，更可依托全局的拓扑的动态转发信息帮助实现快速的故障定位和排除，提高运营效率。</a:t>
            </a:r>
            <a:endParaRPr lang="id-ID" sz="1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TextBox 8"/>
          <p:cNvSpPr txBox="1"/>
          <p:nvPr/>
        </p:nvSpPr>
        <p:spPr>
          <a:xfrm>
            <a:off x="857250" y="233568"/>
            <a:ext cx="3949155" cy="492443"/>
          </a:xfrm>
          <a:prstGeom prst="rect">
            <a:avLst/>
          </a:prstGeom>
          <a:noFill/>
        </p:spPr>
        <p:txBody>
          <a:bodyPr wrap="square" lIns="0" tIns="0" rIns="0" bIns="0" rtlCol="0" anchor="ctr">
            <a:spAutoFit/>
          </a:bodyPr>
          <a:lstStyle/>
          <a:p>
            <a:r>
              <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SDN</a:t>
            </a:r>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技术特点</a:t>
            </a:r>
            <a:endParaRPr lang="zh-CN" altLang="en-US"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1" name="图片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23478" y="245526"/>
            <a:ext cx="1770593" cy="468526"/>
          </a:xfrm>
          <a:prstGeom prst="rect">
            <a:avLst/>
          </a:prstGeom>
        </p:spPr>
      </p:pic>
      <p:sp>
        <p:nvSpPr>
          <p:cNvPr id="32" name="Title 13">
            <a:extLst>
              <a:ext uri="{FF2B5EF4-FFF2-40B4-BE49-F238E27FC236}">
                <a16:creationId xmlns:a16="http://schemas.microsoft.com/office/drawing/2014/main" id="{447D32C0-174C-47AC-9FF9-C7DF1E2DFE30}"/>
              </a:ext>
            </a:extLst>
          </p:cNvPr>
          <p:cNvSpPr txBox="1">
            <a:spLocks/>
          </p:cNvSpPr>
          <p:nvPr/>
        </p:nvSpPr>
        <p:spPr>
          <a:xfrm>
            <a:off x="5848825" y="3977359"/>
            <a:ext cx="1161099" cy="202491"/>
          </a:xfrm>
          <a:prstGeom prst="rect">
            <a:avLst/>
          </a:prstGeom>
        </p:spPr>
        <p:txBody>
          <a:bodyPr vert="horz" wrap="square" lIns="0" tIns="0" rIns="0" bIns="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lnSpc>
                <a:spcPct val="120000"/>
              </a:lnSpc>
            </a:pPr>
            <a:r>
              <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rPr>
              <a:t>网络能力开放化</a:t>
            </a:r>
            <a:endParaRPr lang="en-US" altLang="zh-CN"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030461819"/>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wipe(down)">
                                      <p:cBhvr>
                                        <p:cTn id="7" dur="750"/>
                                        <p:tgtEl>
                                          <p:spTgt spid="59"/>
                                        </p:tgtEl>
                                      </p:cBhvr>
                                    </p:animEffect>
                                  </p:childTnLst>
                                </p:cTn>
                              </p:par>
                            </p:childTnLst>
                          </p:cTn>
                        </p:par>
                        <p:par>
                          <p:cTn id="8" fill="hold">
                            <p:stCondLst>
                              <p:cond delay="750"/>
                            </p:stCondLst>
                            <p:childTnLst>
                              <p:par>
                                <p:cTn id="9" presetID="22" presetClass="entr" presetSubtype="4" fill="hold" grpId="0" nodeType="afterEffect">
                                  <p:stCondLst>
                                    <p:cond delay="0"/>
                                  </p:stCondLst>
                                  <p:childTnLst>
                                    <p:set>
                                      <p:cBhvr>
                                        <p:cTn id="10" dur="1" fill="hold">
                                          <p:stCondLst>
                                            <p:cond delay="0"/>
                                          </p:stCondLst>
                                        </p:cTn>
                                        <p:tgtEl>
                                          <p:spTgt spid="75"/>
                                        </p:tgtEl>
                                        <p:attrNameLst>
                                          <p:attrName>style.visibility</p:attrName>
                                        </p:attrNameLst>
                                      </p:cBhvr>
                                      <p:to>
                                        <p:strVal val="visible"/>
                                      </p:to>
                                    </p:set>
                                    <p:animEffect transition="in" filter="wipe(down)">
                                      <p:cBhvr>
                                        <p:cTn id="11" dur="750"/>
                                        <p:tgtEl>
                                          <p:spTgt spid="75"/>
                                        </p:tgtEl>
                                      </p:cBhvr>
                                    </p:animEffect>
                                  </p:childTnLst>
                                </p:cTn>
                              </p:par>
                            </p:childTnLst>
                          </p:cTn>
                        </p:par>
                        <p:par>
                          <p:cTn id="12" fill="hold">
                            <p:stCondLst>
                              <p:cond delay="1500"/>
                            </p:stCondLst>
                            <p:childTnLst>
                              <p:par>
                                <p:cTn id="13" presetID="22" presetClass="entr" presetSubtype="4" fill="hold" grpId="0" nodeType="after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wipe(down)">
                                      <p:cBhvr>
                                        <p:cTn id="15" dur="750"/>
                                        <p:tgtEl>
                                          <p:spTgt spid="79"/>
                                        </p:tgtEl>
                                      </p:cBhvr>
                                    </p:animEffect>
                                  </p:childTnLst>
                                </p:cTn>
                              </p:par>
                              <p:par>
                                <p:cTn id="16" presetID="22" presetClass="entr" presetSubtype="4" fill="hold" grpId="0" nodeType="withEffect">
                                  <p:stCondLst>
                                    <p:cond delay="2000"/>
                                  </p:stCondLst>
                                  <p:childTnLst>
                                    <p:set>
                                      <p:cBhvr>
                                        <p:cTn id="17" dur="1" fill="hold">
                                          <p:stCondLst>
                                            <p:cond delay="0"/>
                                          </p:stCondLst>
                                        </p:cTn>
                                        <p:tgtEl>
                                          <p:spTgt spid="32"/>
                                        </p:tgtEl>
                                        <p:attrNameLst>
                                          <p:attrName>style.visibility</p:attrName>
                                        </p:attrNameLst>
                                      </p:cBhvr>
                                      <p:to>
                                        <p:strVal val="visible"/>
                                      </p:to>
                                    </p:set>
                                    <p:animEffect transition="in" filter="wipe(down)">
                                      <p:cBhvr>
                                        <p:cTn id="1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75" grpId="0"/>
      <p:bldP spid="79" grpId="0"/>
      <p:bldP spid="3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SCORM_PASSING_SCORE" val="100.000000"/>
  <p:tag name="ISPRING_SCORM_ENDPOINT" val="&lt;endpoint&gt;&lt;enable&gt;0&lt;/enable&gt;&lt;lrs&gt;http://&lt;/lrs&gt;&lt;auth&gt;0&lt;/auth&gt;&lt;login&gt;&lt;/login&gt;&lt;password&gt;&lt;/password&gt;&lt;key&gt;&lt;/key&gt;&lt;name&gt;&lt;/name&gt;&lt;email&gt;&lt;/email&gt;&lt;/endpoint&gt;&#10;"/>
  <p:tag name="ISPRING_PRESENTATION_TITLE" val="bt134"/>
</p:tagLst>
</file>

<file path=ppt/tags/tag10.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3"/>
</p:tagLst>
</file>

<file path=ppt/tags/tag11.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5"/>
</p:tagLst>
</file>

<file path=ppt/tags/tag12.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Title"/>
  <p:tag name="MH_ORDER" val="1"/>
</p:tagLst>
</file>

<file path=ppt/tags/tag13.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3"/>
</p:tagLst>
</file>

<file path=ppt/tags/tag14.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4"/>
</p:tagLst>
</file>

<file path=ppt/tags/tag15.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6.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7.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8.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19.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ENTRY"/>
  <p:tag name="ID" val="553512"/>
  <p:tag name="MH_ORDER" val="1"/>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YinZJG#"/>
  <p:tag name="MH_LAYOUT" val="TitleSubTitle"/>
  <p:tag name="MH" val="20161022181333"/>
  <p:tag name="MH_LIBRARY" val="GRAPHIC"/>
</p:tagLst>
</file>

<file path=ppt/tags/tag3.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4"/>
</p:tagLst>
</file>

<file path=ppt/tags/tag4.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3"/>
</p:tagLst>
</file>

<file path=ppt/tags/tag7.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4"/>
</p:tagLst>
</file>

<file path=ppt/tags/tag8.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1"/>
</p:tagLst>
</file>

<file path=ppt/tags/tag9.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2"/>
</p:tagLst>
</file>

<file path=ppt/theme/theme1.xml><?xml version="1.0" encoding="utf-8"?>
<a:theme xmlns:a="http://schemas.openxmlformats.org/drawingml/2006/main" name="自定义设计方案">
  <a:themeElements>
    <a:clrScheme name="自定义 41">
      <a:dk1>
        <a:sysClr val="windowText" lastClr="000000"/>
      </a:dk1>
      <a:lt1>
        <a:sysClr val="window" lastClr="FFFFFF"/>
      </a:lt1>
      <a:dk2>
        <a:srgbClr val="44546A"/>
      </a:dk2>
      <a:lt2>
        <a:srgbClr val="E7E6E6"/>
      </a:lt2>
      <a:accent1>
        <a:srgbClr val="004358"/>
      </a:accent1>
      <a:accent2>
        <a:srgbClr val="18B29D"/>
      </a:accent2>
      <a:accent3>
        <a:srgbClr val="004358"/>
      </a:accent3>
      <a:accent4>
        <a:srgbClr val="18B29D"/>
      </a:accent4>
      <a:accent5>
        <a:srgbClr val="004358"/>
      </a:accent5>
      <a:accent6>
        <a:srgbClr val="18B29D"/>
      </a:accent6>
      <a:hlink>
        <a:srgbClr val="004358"/>
      </a:hlink>
      <a:folHlink>
        <a:srgbClr val="18B29D"/>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2680</Words>
  <Application>Microsoft Office PowerPoint</Application>
  <PresentationFormat>自定义</PresentationFormat>
  <Paragraphs>160</Paragraphs>
  <Slides>22</Slides>
  <Notes>22</Notes>
  <HiddenSlides>0</HiddenSlides>
  <MMClips>2</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22</vt:i4>
      </vt:variant>
    </vt:vector>
  </HeadingPairs>
  <TitlesOfParts>
    <vt:vector size="32" baseType="lpstr">
      <vt:lpstr>FontAwesome</vt:lpstr>
      <vt:lpstr>Gill Sans</vt:lpstr>
      <vt:lpstr>Lato Regular</vt:lpstr>
      <vt:lpstr>맑은 고딕</vt:lpstr>
      <vt:lpstr>宋体</vt:lpstr>
      <vt:lpstr>微软雅黑</vt:lpstr>
      <vt:lpstr>Arial</vt:lpstr>
      <vt:lpstr>Calibri</vt:lpstr>
      <vt:lpstr>Calibri Light</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bt134</dc:title>
  <dc:creator/>
  <cp:lastModifiedBy/>
  <cp:revision>1</cp:revision>
  <dcterms:created xsi:type="dcterms:W3CDTF">2016-11-21T13:43:25Z</dcterms:created>
  <dcterms:modified xsi:type="dcterms:W3CDTF">2021-06-03T15:54:23Z</dcterms:modified>
</cp:coreProperties>
</file>

<file path=docProps/thumbnail.jpeg>
</file>